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258" r:id="rId3"/>
    <p:sldId id="260" r:id="rId4"/>
    <p:sldId id="261" r:id="rId5"/>
    <p:sldId id="262" r:id="rId6"/>
    <p:sldId id="297" r:id="rId7"/>
    <p:sldId id="294" r:id="rId8"/>
    <p:sldId id="296" r:id="rId9"/>
    <p:sldId id="286" r:id="rId10"/>
    <p:sldId id="287" r:id="rId11"/>
    <p:sldId id="288" r:id="rId12"/>
    <p:sldId id="289" r:id="rId13"/>
    <p:sldId id="291" r:id="rId14"/>
    <p:sldId id="295" r:id="rId15"/>
    <p:sldId id="263" r:id="rId16"/>
    <p:sldId id="273" r:id="rId17"/>
    <p:sldId id="292" r:id="rId18"/>
    <p:sldId id="285" r:id="rId19"/>
    <p:sldId id="274" r:id="rId20"/>
    <p:sldId id="265" r:id="rId21"/>
    <p:sldId id="266" r:id="rId22"/>
    <p:sldId id="275" r:id="rId23"/>
    <p:sldId id="276" r:id="rId24"/>
    <p:sldId id="277" r:id="rId25"/>
    <p:sldId id="278" r:id="rId26"/>
    <p:sldId id="293" r:id="rId27"/>
    <p:sldId id="284" r:id="rId28"/>
    <p:sldId id="279" r:id="rId29"/>
    <p:sldId id="280" r:id="rId30"/>
    <p:sldId id="281" r:id="rId31"/>
    <p:sldId id="282" r:id="rId32"/>
    <p:sldId id="283" r:id="rId33"/>
    <p:sldId id="271" r:id="rId34"/>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94"/>
    <p:restoredTop sz="94660"/>
  </p:normalViewPr>
  <p:slideViewPr>
    <p:cSldViewPr snapToGrid="0" snapToObjects="1">
      <p:cViewPr>
        <p:scale>
          <a:sx n="102" d="100"/>
          <a:sy n="102" d="100"/>
        </p:scale>
        <p:origin x="552"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DB9623-C0B2-3048-AA9E-CF4F153FA536}"/>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CA"/>
          </a:p>
        </p:txBody>
      </p:sp>
      <p:sp>
        <p:nvSpPr>
          <p:cNvPr id="3" name="Date Placeholder 2">
            <a:extLst>
              <a:ext uri="{FF2B5EF4-FFF2-40B4-BE49-F238E27FC236}">
                <a16:creationId xmlns:a16="http://schemas.microsoft.com/office/drawing/2014/main" id="{C00DFEC4-6F79-AB4D-99A1-ED8D0EE04B36}"/>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8A76B38-B3BA-DC4B-BA79-91685BF152A3}" type="datetimeFigureOut">
              <a:rPr lang="en-CA"/>
              <a:pPr>
                <a:defRPr/>
              </a:pPr>
              <a:t>2019-02-26</a:t>
            </a:fld>
            <a:endParaRPr lang="en-CA"/>
          </a:p>
        </p:txBody>
      </p:sp>
      <p:sp>
        <p:nvSpPr>
          <p:cNvPr id="4" name="Slide Image Placeholder 3">
            <a:extLst>
              <a:ext uri="{FF2B5EF4-FFF2-40B4-BE49-F238E27FC236}">
                <a16:creationId xmlns:a16="http://schemas.microsoft.com/office/drawing/2014/main" id="{670521DA-DE94-924E-BA96-0416AEC950E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a:extLst>
              <a:ext uri="{FF2B5EF4-FFF2-40B4-BE49-F238E27FC236}">
                <a16:creationId xmlns:a16="http://schemas.microsoft.com/office/drawing/2014/main" id="{4580A39D-A925-DE41-B6D9-15D816D7B096}"/>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a:extLst>
              <a:ext uri="{FF2B5EF4-FFF2-40B4-BE49-F238E27FC236}">
                <a16:creationId xmlns:a16="http://schemas.microsoft.com/office/drawing/2014/main" id="{4C453D0A-EA49-1D4F-A2D8-670C55DEB6D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CA"/>
          </a:p>
        </p:txBody>
      </p:sp>
      <p:sp>
        <p:nvSpPr>
          <p:cNvPr id="7" name="Slide Number Placeholder 6">
            <a:extLst>
              <a:ext uri="{FF2B5EF4-FFF2-40B4-BE49-F238E27FC236}">
                <a16:creationId xmlns:a16="http://schemas.microsoft.com/office/drawing/2014/main" id="{DC85F194-BABB-3443-8277-15A536F24CF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944607B-8E88-1846-B018-5BEF9F713226}" type="slidenum">
              <a:rPr lang="en-CA" altLang="en-US"/>
              <a:pPr/>
              <a:t>‹#›</a:t>
            </a:fld>
            <a:endParaRPr lang="en-CA"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en.wikipedia.org/wiki/Information_science"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en.wikipedia.org/wiki/Health_care" TargetMode="External"/><Relationship Id="rId4" Type="http://schemas.openxmlformats.org/officeDocument/2006/relationships/hyperlink" Target="http://en.wikipedia.org/wiki/Computer_scienc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Information_science"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en.wikipedia.org/wiki/Health_care" TargetMode="External"/><Relationship Id="rId4" Type="http://schemas.openxmlformats.org/officeDocument/2006/relationships/hyperlink" Target="http://en.wikipedia.org/wiki/Computer_science"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en.wikipedia.org/wiki/Statistics" TargetMode="External"/><Relationship Id="rId13" Type="http://schemas.openxmlformats.org/officeDocument/2006/relationships/hyperlink" Target="http://en.wikipedia.org/wiki/Pharmaceutical" TargetMode="External"/><Relationship Id="rId3" Type="http://schemas.openxmlformats.org/officeDocument/2006/relationships/hyperlink" Target="http://en.wikipedia.org/wiki/Computer_science" TargetMode="External"/><Relationship Id="rId7" Type="http://schemas.openxmlformats.org/officeDocument/2006/relationships/hyperlink" Target="http://en.wikipedia.org/wiki/Applied_mathematics" TargetMode="External"/><Relationship Id="rId12" Type="http://schemas.openxmlformats.org/officeDocument/2006/relationships/hyperlink" Target="http://en.wikipedia.org/wiki/In_silico"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en.wikipedia.org/wiki/DNA_sequencing" TargetMode="External"/><Relationship Id="rId11" Type="http://schemas.openxmlformats.org/officeDocument/2006/relationships/hyperlink" Target="http://en.wikipedia.org/wiki/Chemistry" TargetMode="External"/><Relationship Id="rId5" Type="http://schemas.openxmlformats.org/officeDocument/2006/relationships/hyperlink" Target="http://en.wikipedia.org/wiki/Paulien_Hogeweg" TargetMode="External"/><Relationship Id="rId10" Type="http://schemas.openxmlformats.org/officeDocument/2006/relationships/hyperlink" Target="http://en.wikipedia.org/wiki/Information_science" TargetMode="External"/><Relationship Id="rId4" Type="http://schemas.openxmlformats.org/officeDocument/2006/relationships/hyperlink" Target="http://en.wikipedia.org/wiki/Molecular_biology" TargetMode="External"/><Relationship Id="rId9" Type="http://schemas.openxmlformats.org/officeDocument/2006/relationships/hyperlink" Target="http://en.wikipedia.org/wiki/Biology" TargetMode="External"/><Relationship Id="rId14" Type="http://schemas.openxmlformats.org/officeDocument/2006/relationships/hyperlink" Target="http://en.wikipedia.org/wiki/Drug_discovery"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3" Type="http://schemas.openxmlformats.org/officeDocument/2006/relationships/hyperlink" Target="http://en.wikipedia.org/wiki/Representation" TargetMode="External"/><Relationship Id="rId18" Type="http://schemas.openxmlformats.org/officeDocument/2006/relationships/hyperlink" Target="http://en.wikipedia.org/wiki/Statistics" TargetMode="External"/><Relationship Id="rId26" Type="http://schemas.openxmlformats.org/officeDocument/2006/relationships/hyperlink" Target="http://en.wikipedia.org/wiki/Behavioral_sciences" TargetMode="External"/><Relationship Id="rId3" Type="http://schemas.openxmlformats.org/officeDocument/2006/relationships/hyperlink" Target="http://en.wikipedia.org/wiki/Graphic_design" TargetMode="External"/><Relationship Id="rId21" Type="http://schemas.openxmlformats.org/officeDocument/2006/relationships/hyperlink" Target="http://en.wikipedia.org/wiki/Speech_recognition" TargetMode="External"/><Relationship Id="rId34" Type="http://schemas.openxmlformats.org/officeDocument/2006/relationships/hyperlink" Target="http://en.wikipedia.org/wiki/Peripherals" TargetMode="External"/><Relationship Id="rId7" Type="http://schemas.openxmlformats.org/officeDocument/2006/relationships/hyperlink" Target="http://en.wikipedia.org/wiki/Film_techniques" TargetMode="External"/><Relationship Id="rId12" Type="http://schemas.openxmlformats.org/officeDocument/2006/relationships/hyperlink" Target="http://en.wikipedia.org/wiki/Computer" TargetMode="External"/><Relationship Id="rId17" Type="http://schemas.openxmlformats.org/officeDocument/2006/relationships/hyperlink" Target="http://en.wikipedia.org/wiki/Interdisciplinary" TargetMode="External"/><Relationship Id="rId25" Type="http://schemas.openxmlformats.org/officeDocument/2006/relationships/hyperlink" Target="http://en.wikipedia.org/wiki/Computer_science" TargetMode="External"/><Relationship Id="rId33" Type="http://schemas.openxmlformats.org/officeDocument/2006/relationships/hyperlink" Target="http://en.wikipedia.org/wiki/Computer_monitor" TargetMode="External"/><Relationship Id="rId2" Type="http://schemas.openxmlformats.org/officeDocument/2006/relationships/slide" Target="../slides/slide29.xml"/><Relationship Id="rId16" Type="http://schemas.openxmlformats.org/officeDocument/2006/relationships/hyperlink" Target="http://en.wikipedia.org/wiki/Data" TargetMode="External"/><Relationship Id="rId20" Type="http://schemas.openxmlformats.org/officeDocument/2006/relationships/hyperlink" Target="http://en.wikipedia.org/wiki/Linguistics" TargetMode="External"/><Relationship Id="rId29" Type="http://schemas.openxmlformats.org/officeDocument/2006/relationships/hyperlink" Target="http://en.wikipedia.org/wiki/User_interface" TargetMode="External"/><Relationship Id="rId1" Type="http://schemas.openxmlformats.org/officeDocument/2006/relationships/notesMaster" Target="../notesMasters/notesMaster1.xml"/><Relationship Id="rId6" Type="http://schemas.openxmlformats.org/officeDocument/2006/relationships/hyperlink" Target="http://en.wikipedia.org/wiki/Animation" TargetMode="External"/><Relationship Id="rId11" Type="http://schemas.openxmlformats.org/officeDocument/2006/relationships/hyperlink" Target="http://en.wikipedia.org/wiki/Graphics" TargetMode="External"/><Relationship Id="rId24" Type="http://schemas.openxmlformats.org/officeDocument/2006/relationships/hyperlink" Target="http://en.wikipedia.org/wiki/User_(computing)" TargetMode="External"/><Relationship Id="rId32" Type="http://schemas.openxmlformats.org/officeDocument/2006/relationships/hyperlink" Target="http://en.wikipedia.org/wiki/Personal_computer" TargetMode="External"/><Relationship Id="rId5" Type="http://schemas.openxmlformats.org/officeDocument/2006/relationships/hyperlink" Target="http://en.wikipedia.org/wiki/Video" TargetMode="External"/><Relationship Id="rId15" Type="http://schemas.openxmlformats.org/officeDocument/2006/relationships/hyperlink" Target="http://en.wikipedia.org/wiki/Image" TargetMode="External"/><Relationship Id="rId23" Type="http://schemas.openxmlformats.org/officeDocument/2006/relationships/hyperlink" Target="http://en.wikipedia.org/wiki/Interface_(computer_science)" TargetMode="External"/><Relationship Id="rId28" Type="http://schemas.openxmlformats.org/officeDocument/2006/relationships/hyperlink" Target="http://en.wikipedia.org/wiki/List_of_human-computer_interaction_topics" TargetMode="External"/><Relationship Id="rId36" Type="http://schemas.openxmlformats.org/officeDocument/2006/relationships/hyperlink" Target="http://en.wikipedia.org/wiki/Mouse_(computing)" TargetMode="External"/><Relationship Id="rId10" Type="http://schemas.openxmlformats.org/officeDocument/2006/relationships/hyperlink" Target="http://en.wikipedia.org/wiki/Persistence_of_vision" TargetMode="External"/><Relationship Id="rId19" Type="http://schemas.openxmlformats.org/officeDocument/2006/relationships/hyperlink" Target="http://en.wikipedia.org/wiki/Natural_language" TargetMode="External"/><Relationship Id="rId31" Type="http://schemas.openxmlformats.org/officeDocument/2006/relationships/hyperlink" Target="http://en.wikipedia.org/wiki/Computer_hardware" TargetMode="External"/><Relationship Id="rId4" Type="http://schemas.openxmlformats.org/officeDocument/2006/relationships/hyperlink" Target="http://en.wikipedia.org/wiki/Film" TargetMode="External"/><Relationship Id="rId9" Type="http://schemas.openxmlformats.org/officeDocument/2006/relationships/hyperlink" Target="http://en.wikipedia.org/wiki/Motion_(physics)" TargetMode="External"/><Relationship Id="rId14" Type="http://schemas.openxmlformats.org/officeDocument/2006/relationships/hyperlink" Target="http://en.wikipedia.org/wiki/Manipulation" TargetMode="External"/><Relationship Id="rId22" Type="http://schemas.openxmlformats.org/officeDocument/2006/relationships/hyperlink" Target="http://en.wikipedia.org/wiki/Keyboard_(computing)" TargetMode="External"/><Relationship Id="rId27" Type="http://schemas.openxmlformats.org/officeDocument/2006/relationships/hyperlink" Target="http://en.wikipedia.org/wiki/Design" TargetMode="External"/><Relationship Id="rId30" Type="http://schemas.openxmlformats.org/officeDocument/2006/relationships/hyperlink" Target="http://en.wikipedia.org/wiki/Software" TargetMode="External"/><Relationship Id="rId35" Type="http://schemas.openxmlformats.org/officeDocument/2006/relationships/hyperlink" Target="http://en.wikipedia.org/wiki/Computer_keyboard" TargetMode="External"/><Relationship Id="rId8" Type="http://schemas.openxmlformats.org/officeDocument/2006/relationships/hyperlink" Target="http://en.wikipedia.org/wiki/Optical_illus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en.wikipedia.org/wiki/Advanced_learning_technology" TargetMode="External"/><Relationship Id="rId3" Type="http://schemas.openxmlformats.org/officeDocument/2006/relationships/hyperlink" Target="http://en.wikipedia.org/wiki/Technology" TargetMode="External"/><Relationship Id="rId7" Type="http://schemas.openxmlformats.org/officeDocument/2006/relationships/hyperlink" Target="http://en.wikipedia.org/wiki/Disability"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en.wikipedia.org/wiki/Teaching" TargetMode="External"/><Relationship Id="rId5" Type="http://schemas.openxmlformats.org/officeDocument/2006/relationships/hyperlink" Target="http://en.wikipedia.org/wiki/Learning" TargetMode="External"/><Relationship Id="rId10" Type="http://schemas.openxmlformats.org/officeDocument/2006/relationships/hyperlink" Target="http://en.wikipedia.org/wiki/Andragogy" TargetMode="External"/><Relationship Id="rId4" Type="http://schemas.openxmlformats.org/officeDocument/2006/relationships/hyperlink" Target="http://en.wikipedia.org/wiki/Education" TargetMode="External"/><Relationship Id="rId9" Type="http://schemas.openxmlformats.org/officeDocument/2006/relationships/hyperlink" Target="http://en.wikipedia.org/wiki/Pedagogy" TargetMode="Externa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en.wikipedia.org/wiki/Network_administrator" TargetMode="External"/><Relationship Id="rId13" Type="http://schemas.openxmlformats.org/officeDocument/2006/relationships/hyperlink" Target="http://en.wikipedia.org/wiki/Information" TargetMode="External"/><Relationship Id="rId3" Type="http://schemas.openxmlformats.org/officeDocument/2006/relationships/hyperlink" Target="http://en.wikipedia.org/wiki/Computer_system" TargetMode="External"/><Relationship Id="rId7" Type="http://schemas.openxmlformats.org/officeDocument/2006/relationships/hyperlink" Target="http://en.wikipedia.org/wiki/Database" TargetMode="External"/><Relationship Id="rId12" Type="http://schemas.openxmlformats.org/officeDocument/2006/relationships/hyperlink" Target="http://en.wikipedia.org/wiki/Management"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en.wikipedia.org/wiki/Database_administrator" TargetMode="External"/><Relationship Id="rId11" Type="http://schemas.openxmlformats.org/officeDocument/2006/relationships/hyperlink" Target="http://en.wikipedia.org/wiki/Information_technology" TargetMode="External"/><Relationship Id="rId5" Type="http://schemas.openxmlformats.org/officeDocument/2006/relationships/hyperlink" Target="http://en.wikipedia.org/wiki/Management_accountant" TargetMode="External"/><Relationship Id="rId15" Type="http://schemas.openxmlformats.org/officeDocument/2006/relationships/hyperlink" Target="http://en.wikipedia.org/wiki/Competitive_intelligence" TargetMode="External"/><Relationship Id="rId10" Type="http://schemas.openxmlformats.org/officeDocument/2006/relationships/hyperlink" Target="http://en.wikipedia.org/wiki/Network_router" TargetMode="External"/><Relationship Id="rId4" Type="http://schemas.openxmlformats.org/officeDocument/2006/relationships/hyperlink" Target="http://en.wikipedia.org/wiki/Internal_control" TargetMode="External"/><Relationship Id="rId9" Type="http://schemas.openxmlformats.org/officeDocument/2006/relationships/hyperlink" Target="http://en.wikipedia.org/wiki/Network_switch" TargetMode="External"/><Relationship Id="rId14" Type="http://schemas.openxmlformats.org/officeDocument/2006/relationships/hyperlink" Target="http://en.wikipedia.org/wiki/Metric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60AD3C97-5BCE-F449-A35B-9C75C4780E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E530E47-17CB-344C-9C5E-8FB51C4257B0}" type="slidenum">
              <a:rPr lang="en-US" altLang="en-US" sz="1200"/>
              <a:pPr/>
              <a:t>7</a:t>
            </a:fld>
            <a:endParaRPr lang="en-US" altLang="en-US" sz="1200"/>
          </a:p>
        </p:txBody>
      </p:sp>
      <p:sp>
        <p:nvSpPr>
          <p:cNvPr id="21507" name="Rectangle 2">
            <a:extLst>
              <a:ext uri="{FF2B5EF4-FFF2-40B4-BE49-F238E27FC236}">
                <a16:creationId xmlns:a16="http://schemas.microsoft.com/office/drawing/2014/main" id="{7F3FC2FD-86B5-2642-B9E1-FAEF9B9CDCBC}"/>
              </a:ext>
            </a:extLst>
          </p:cNvPr>
          <p:cNvSpPr>
            <a:spLocks noChangeArrowheads="1" noTextEdit="1"/>
          </p:cNvSpPr>
          <p:nvPr>
            <p:ph type="sldImg"/>
          </p:nvPr>
        </p:nvSpPr>
        <p:spPr>
          <a:ln/>
        </p:spPr>
      </p:sp>
      <p:sp>
        <p:nvSpPr>
          <p:cNvPr id="21508" name="Rectangle 3">
            <a:extLst>
              <a:ext uri="{FF2B5EF4-FFF2-40B4-BE49-F238E27FC236}">
                <a16:creationId xmlns:a16="http://schemas.microsoft.com/office/drawing/2014/main" id="{FC6001AF-06D1-BC45-A752-7EF9E3AB3B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Have a student read this quote aloud and ask: What did he mean? Discuss the quote.  (For reference, Isaac Asimov is a famous science fiction writer and the author of hundreds of works, including </a:t>
            </a:r>
            <a:r>
              <a:rPr lang="en-US" altLang="en-US" i="1">
                <a:latin typeface="Arial" panose="020B0604020202020204" pitchFamily="34" charset="0"/>
              </a:rPr>
              <a:t>I, Robot</a:t>
            </a:r>
            <a:r>
              <a:rPr lang="en-US" altLang="en-US">
                <a:latin typeface="Arial" panose="020B0604020202020204" pitchFamily="34" charset="0"/>
              </a:rPr>
              <a:t>.)</a:t>
            </a:r>
          </a:p>
        </p:txBody>
      </p:sp>
    </p:spTree>
    <p:extLst>
      <p:ext uri="{BB962C8B-B14F-4D97-AF65-F5344CB8AC3E}">
        <p14:creationId xmlns:p14="http://schemas.microsoft.com/office/powerpoint/2010/main" val="2985805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06777F9-9A5F-6143-B964-D766079E7F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A41F2A-49AC-434B-A1D7-063CC522C889}" type="slidenum">
              <a:rPr lang="en-US" altLang="en-US" sz="1200"/>
              <a:pPr/>
              <a:t>20</a:t>
            </a:fld>
            <a:endParaRPr lang="en-US" altLang="en-US" sz="1200"/>
          </a:p>
        </p:txBody>
      </p:sp>
      <p:sp>
        <p:nvSpPr>
          <p:cNvPr id="43011" name="Rectangle 2">
            <a:extLst>
              <a:ext uri="{FF2B5EF4-FFF2-40B4-BE49-F238E27FC236}">
                <a16:creationId xmlns:a16="http://schemas.microsoft.com/office/drawing/2014/main" id="{9C062DA3-E54B-2642-82D4-F2B3091FA8A3}"/>
              </a:ext>
            </a:extLst>
          </p:cNvPr>
          <p:cNvSpPr>
            <a:spLocks noChangeArrowheads="1" noTextEdit="1"/>
          </p:cNvSpPr>
          <p:nvPr>
            <p:ph type="sldImg"/>
          </p:nvPr>
        </p:nvSpPr>
        <p:spPr>
          <a:ln/>
        </p:spPr>
      </p:sp>
      <p:sp>
        <p:nvSpPr>
          <p:cNvPr id="43012" name="Rectangle 3">
            <a:extLst>
              <a:ext uri="{FF2B5EF4-FFF2-40B4-BE49-F238E27FC236}">
                <a16:creationId xmlns:a16="http://schemas.microsoft.com/office/drawing/2014/main" id="{5984A566-3AD2-654D-BAB3-66CD5F423F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ahoma" panose="020B0604030504040204" pitchFamily="34" charset="0"/>
                <a:cs typeface="Tahoma" panose="020B0604030504040204" pitchFamily="34" charset="0"/>
              </a:rPr>
              <a:t>Cool people working TOGETHER in a cool setting. Work life is changing in IT. Notice the team is working collaboratively in a professional but casual setting.  The typical work space at Google is open and full of large couches, chairs, and scattered with rubber balls to create a fun work and social environment.  Google makes sure employees are always within 500 feet of food, and they support healthy lifestyles with recreation and sports equipment, and even a pool. Other perks: Google provides employees three gourmet meals per day, offers free laundry service, an in-house hair salon and massage parlor, and employees are allowed to bring their dogs to work.  TIPS: Make sure everyone knows what Google is.  Call on someone to explain to the group what Google is/does. ASK STUDENTS TO DISCUSS: WHY might Google offer these employee benefits?  What does Google get out of having so many perks? </a:t>
            </a:r>
          </a:p>
        </p:txBody>
      </p:sp>
    </p:spTree>
    <p:extLst>
      <p:ext uri="{BB962C8B-B14F-4D97-AF65-F5344CB8AC3E}">
        <p14:creationId xmlns:p14="http://schemas.microsoft.com/office/powerpoint/2010/main" val="754899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33E8ACF6-88AC-304E-AD2E-422A947C5D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3D4CE48-C948-034C-A691-2B40DE805263}" type="slidenum">
              <a:rPr lang="en-US" altLang="en-US" sz="1200"/>
              <a:pPr/>
              <a:t>21</a:t>
            </a:fld>
            <a:endParaRPr lang="en-US" altLang="en-US" sz="1200"/>
          </a:p>
        </p:txBody>
      </p:sp>
      <p:sp>
        <p:nvSpPr>
          <p:cNvPr id="45059" name="Rectangle 2">
            <a:extLst>
              <a:ext uri="{FF2B5EF4-FFF2-40B4-BE49-F238E27FC236}">
                <a16:creationId xmlns:a16="http://schemas.microsoft.com/office/drawing/2014/main" id="{65EB22ED-50EA-C24D-9D39-843C35983C0C}"/>
              </a:ext>
            </a:extLst>
          </p:cNvPr>
          <p:cNvSpPr>
            <a:spLocks noChangeArrowheads="1" noTextEdit="1"/>
          </p:cNvSpPr>
          <p:nvPr>
            <p:ph type="sldImg"/>
          </p:nvPr>
        </p:nvSpPr>
        <p:spPr>
          <a:ln/>
        </p:spPr>
      </p:sp>
      <p:sp>
        <p:nvSpPr>
          <p:cNvPr id="45060" name="Rectangle 3">
            <a:extLst>
              <a:ext uri="{FF2B5EF4-FFF2-40B4-BE49-F238E27FC236}">
                <a16:creationId xmlns:a16="http://schemas.microsoft.com/office/drawing/2014/main" id="{20239E49-3796-A642-B633-849CB10710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ahoma" panose="020B0604030504040204" pitchFamily="34" charset="0"/>
              </a:rPr>
              <a:t>Leah is an example of someone who didn’t start out in computing or IT.  She blended computing with her other interests, including art and design. This is Leah wearing her programmable shirt. It has LEDs (light emitting diodes) sewn into it that run on a watch battery. Conductive thread connects the LEDS to a programmable chip inside the shirt.   On the slide you will see a picture of Leah wearing a shirt made for bicyclists.  There is a right and left turn signal so bicycle riders can let others know which way they are planning on turning.  The turn signal lights up when the rider presses a button on either the left or right sleeve of the shirt.  </a:t>
            </a:r>
          </a:p>
          <a:p>
            <a:pPr eaLnBrk="1" hangingPunct="1"/>
            <a:endParaRPr lang="en-US" altLang="en-US" b="1">
              <a:latin typeface="Arial" panose="020B0604020202020204" pitchFamily="34" charset="0"/>
            </a:endParaRPr>
          </a:p>
          <a:p>
            <a:pPr eaLnBrk="1" hangingPunct="1"/>
            <a:r>
              <a:rPr lang="en-US" altLang="en-US" b="1">
                <a:latin typeface="Arial" panose="020B0604020202020204" pitchFamily="34" charset="0"/>
              </a:rPr>
              <a:t>Check out Leah's lab at MIT, where she is a professor: </a:t>
            </a:r>
          </a:p>
          <a:p>
            <a:pPr eaLnBrk="1" hangingPunct="1"/>
            <a:r>
              <a:rPr lang="en-US" altLang="en-US">
                <a:latin typeface="Arial" panose="020B0604020202020204" pitchFamily="34" charset="0"/>
              </a:rPr>
              <a:t>http://hlt.media.mit.edu/</a:t>
            </a:r>
          </a:p>
          <a:p>
            <a:pPr eaLnBrk="1" hangingPunct="1"/>
            <a:endParaRPr lang="en-US" altLang="en-US">
              <a:latin typeface="Tahoma" panose="020B0604030504040204" pitchFamily="34" charset="0"/>
            </a:endParaRPr>
          </a:p>
          <a:p>
            <a:pPr eaLnBrk="1" hangingPunct="1"/>
            <a:endParaRPr lang="en-US" altLang="en-US">
              <a:latin typeface="Arial" panose="020B0604020202020204" pitchFamily="34" charset="0"/>
            </a:endParaRPr>
          </a:p>
          <a:p>
            <a:pPr eaLnBrk="1" hangingPunct="1">
              <a:spcBef>
                <a:spcPct val="0"/>
              </a:spcBef>
            </a:pPr>
            <a:endParaRPr lang="en-US" altLang="en-US">
              <a:latin typeface="Tahoma" panose="020B0604030504040204" pitchFamily="34" charset="0"/>
            </a:endParaRPr>
          </a:p>
        </p:txBody>
      </p:sp>
    </p:spTree>
    <p:extLst>
      <p:ext uri="{BB962C8B-B14F-4D97-AF65-F5344CB8AC3E}">
        <p14:creationId xmlns:p14="http://schemas.microsoft.com/office/powerpoint/2010/main" val="2209755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B3CC0C2A-CBBE-2345-B672-80951DDC0C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81C3AC-2C61-4148-BE3C-B660EC8CC77B}" type="slidenum">
              <a:rPr lang="en-US" altLang="en-US" sz="1200"/>
              <a:pPr/>
              <a:t>22</a:t>
            </a:fld>
            <a:endParaRPr lang="en-US" altLang="en-US" sz="1200"/>
          </a:p>
        </p:txBody>
      </p:sp>
      <p:sp>
        <p:nvSpPr>
          <p:cNvPr id="47107" name="Rectangle 2">
            <a:extLst>
              <a:ext uri="{FF2B5EF4-FFF2-40B4-BE49-F238E27FC236}">
                <a16:creationId xmlns:a16="http://schemas.microsoft.com/office/drawing/2014/main" id="{E770B131-7327-464E-AB48-6E13FDBD42C2}"/>
              </a:ext>
            </a:extLst>
          </p:cNvPr>
          <p:cNvSpPr>
            <a:spLocks noChangeArrowheads="1" noTextEdit="1"/>
          </p:cNvSpPr>
          <p:nvPr>
            <p:ph type="sldImg"/>
          </p:nvPr>
        </p:nvSpPr>
        <p:spPr>
          <a:ln/>
        </p:spPr>
      </p:sp>
      <p:sp>
        <p:nvSpPr>
          <p:cNvPr id="47108" name="Rectangle 3">
            <a:extLst>
              <a:ext uri="{FF2B5EF4-FFF2-40B4-BE49-F238E27FC236}">
                <a16:creationId xmlns:a16="http://schemas.microsoft.com/office/drawing/2014/main" id="{AFA2DB3F-8793-9E4F-AB2D-62898B520F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buFont typeface="Wingdings" pitchFamily="2" charset="2"/>
              <a:buChar char="à"/>
            </a:pPr>
            <a:r>
              <a:rPr lang="en-US" altLang="en-US">
                <a:latin typeface="Tahoma" panose="020B0604030504040204" pitchFamily="34" charset="0"/>
              </a:rPr>
              <a:t>In 2006, Money magazine</a:t>
            </a:r>
            <a:r>
              <a:rPr lang="en-US" altLang="en-US">
                <a:solidFill>
                  <a:schemeClr val="accent2"/>
                </a:solidFill>
                <a:latin typeface="Tahoma" panose="020B0604030504040204" pitchFamily="34" charset="0"/>
              </a:rPr>
              <a:t> </a:t>
            </a:r>
            <a:r>
              <a:rPr lang="en-US" altLang="en-US">
                <a:latin typeface="Tahoma" panose="020B0604030504040204" pitchFamily="34" charset="0"/>
              </a:rPr>
              <a:t>rated “software engineer” the best job in America, based on </a:t>
            </a:r>
            <a:r>
              <a:rPr lang="en-US" altLang="en-US">
                <a:solidFill>
                  <a:schemeClr val="accent2"/>
                </a:solidFill>
                <a:latin typeface="Tahoma" panose="020B0604030504040204" pitchFamily="34" charset="0"/>
              </a:rPr>
              <a:t>low stress, flexibility, and use of creativity.</a:t>
            </a:r>
          </a:p>
          <a:p>
            <a:pPr eaLnBrk="1" hangingPunct="1">
              <a:spcBef>
                <a:spcPct val="0"/>
              </a:spcBef>
              <a:buFont typeface="Wingdings" pitchFamily="2" charset="2"/>
              <a:buChar char="à"/>
            </a:pPr>
            <a:endParaRPr lang="en-US" altLang="en-US">
              <a:solidFill>
                <a:schemeClr val="accent2"/>
              </a:solidFill>
              <a:latin typeface="Tahoma" panose="020B0604030504040204" pitchFamily="34" charset="0"/>
              <a:cs typeface="Tahoma" panose="020B0604030504040204" pitchFamily="34" charset="0"/>
            </a:endParaRPr>
          </a:p>
          <a:p>
            <a:pPr eaLnBrk="1" hangingPunct="1">
              <a:spcBef>
                <a:spcPct val="0"/>
              </a:spcBef>
              <a:buFont typeface="Wingdings" pitchFamily="2" charset="2"/>
              <a:buChar char="à"/>
            </a:pPr>
            <a:r>
              <a:rPr lang="en-US" altLang="en-US">
                <a:solidFill>
                  <a:schemeClr val="accent2"/>
                </a:solidFill>
                <a:latin typeface="Tahoma" panose="020B0604030504040204" pitchFamily="34" charset="0"/>
                <a:cs typeface="Tahoma" panose="020B0604030504040204" pitchFamily="34" charset="0"/>
              </a:rPr>
              <a:t>For more information see NCWIT-produced By the Numbers, www.ncwit.org/bythenumbers.</a:t>
            </a:r>
          </a:p>
          <a:p>
            <a:pPr eaLnBrk="1" hangingPunct="1">
              <a:spcBef>
                <a:spcPct val="0"/>
              </a:spcBef>
              <a:buFont typeface="Wingdings" pitchFamily="2" charset="2"/>
              <a:buNone/>
            </a:pPr>
            <a:endParaRPr lang="en-US" altLang="en-US">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18777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382314AE-ECC7-A548-BE77-6CE283AAE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4EDF8-52DD-804A-945E-3653961C3F3E}" type="slidenum">
              <a:rPr lang="en-US" altLang="en-US" sz="1200"/>
              <a:pPr/>
              <a:t>23</a:t>
            </a:fld>
            <a:endParaRPr lang="en-US" altLang="en-US" sz="1200"/>
          </a:p>
        </p:txBody>
      </p:sp>
      <p:sp>
        <p:nvSpPr>
          <p:cNvPr id="49155" name="Rectangle 2">
            <a:extLst>
              <a:ext uri="{FF2B5EF4-FFF2-40B4-BE49-F238E27FC236}">
                <a16:creationId xmlns:a16="http://schemas.microsoft.com/office/drawing/2014/main" id="{023039D1-401E-5D44-9958-889DF0853741}"/>
              </a:ext>
            </a:extLst>
          </p:cNvPr>
          <p:cNvSpPr>
            <a:spLocks noChangeArrowheads="1" noTextEdit="1"/>
          </p:cNvSpPr>
          <p:nvPr>
            <p:ph type="sldImg"/>
          </p:nvPr>
        </p:nvSpPr>
        <p:spPr>
          <a:ln/>
        </p:spPr>
      </p:sp>
      <p:sp>
        <p:nvSpPr>
          <p:cNvPr id="49156" name="Rectangle 3">
            <a:extLst>
              <a:ext uri="{FF2B5EF4-FFF2-40B4-BE49-F238E27FC236}">
                <a16:creationId xmlns:a16="http://schemas.microsoft.com/office/drawing/2014/main" id="{15F2C6D2-3F02-1546-A3C4-7E1B40AFCD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spcBef>
                <a:spcPct val="0"/>
              </a:spcBef>
            </a:pPr>
            <a:r>
              <a:rPr lang="en-US" altLang="en-US">
                <a:latin typeface="Tahoma" panose="020B0604030504040204" pitchFamily="34" charset="0"/>
              </a:rPr>
              <a:t>The DNA database, designed by computer scientists, has changed the way law enforcement analyzes crime scenes and the way chemists and biologists study diseases. </a:t>
            </a:r>
            <a:r>
              <a:rPr lang="en-US" altLang="en-US" b="1">
                <a:latin typeface="Tahoma" panose="020B0604030504040204" pitchFamily="34" charset="0"/>
              </a:rPr>
              <a:t> </a:t>
            </a:r>
            <a:r>
              <a:rPr lang="en-US" altLang="en-US">
                <a:latin typeface="Tahoma" panose="020B0604030504040204" pitchFamily="34" charset="0"/>
              </a:rPr>
              <a:t>POSSIBLE DISCUSSION PROMPT: Think of other fields where technology has changed the way we work. Discuss the jobs behind those technologies. </a:t>
            </a:r>
          </a:p>
          <a:p>
            <a:pPr eaLnBrk="1" hangingPunct="1">
              <a:lnSpc>
                <a:spcPct val="80000"/>
              </a:lnSpc>
              <a:spcBef>
                <a:spcPct val="0"/>
              </a:spcBef>
            </a:pPr>
            <a:r>
              <a:rPr lang="en-US" altLang="en-US" b="1">
                <a:latin typeface="Tahoma" panose="020B0604030504040204" pitchFamily="34" charset="0"/>
              </a:rPr>
              <a:t>ADDITIONAL INFORMATION FOR PRESENTER: </a:t>
            </a:r>
          </a:p>
          <a:p>
            <a:pPr eaLnBrk="1" hangingPunct="1">
              <a:lnSpc>
                <a:spcPct val="80000"/>
              </a:lnSpc>
              <a:spcBef>
                <a:spcPct val="0"/>
              </a:spcBef>
            </a:pPr>
            <a:r>
              <a:rPr lang="en-US" altLang="en-US" b="1">
                <a:latin typeface="Tahoma" panose="020B0604030504040204" pitchFamily="34" charset="0"/>
              </a:rPr>
              <a:t>Human Genome Project</a:t>
            </a:r>
            <a:r>
              <a:rPr lang="en-US" altLang="en-US">
                <a:latin typeface="Tahoma" panose="020B0604030504040204" pitchFamily="34" charset="0"/>
              </a:rPr>
              <a:t>: http://www.ornl.gov/sci/techresources/Human_Genome/home.shtml</a:t>
            </a:r>
          </a:p>
          <a:p>
            <a:pPr eaLnBrk="1" hangingPunct="1">
              <a:lnSpc>
                <a:spcPct val="80000"/>
              </a:lnSpc>
              <a:spcBef>
                <a:spcPct val="0"/>
              </a:spcBef>
            </a:pPr>
            <a:r>
              <a:rPr lang="en-US" altLang="en-US">
                <a:latin typeface="Tahoma" panose="020B0604030504040204" pitchFamily="34" charset="0"/>
              </a:rPr>
              <a:t>Most </a:t>
            </a:r>
            <a:r>
              <a:rPr lang="en-US" altLang="en-US" b="1">
                <a:latin typeface="Tahoma" panose="020B0604030504040204" pitchFamily="34" charset="0"/>
              </a:rPr>
              <a:t>bioinformatics</a:t>
            </a:r>
            <a:r>
              <a:rPr lang="en-US" altLang="en-US">
                <a:latin typeface="Tahoma" panose="020B0604030504040204" pitchFamily="34" charset="0"/>
              </a:rPr>
              <a:t> is concerned with information about cellular and biomolecular structures and systems (</a:t>
            </a:r>
            <a:r>
              <a:rPr lang="en-US" altLang="en-US" b="1">
                <a:latin typeface="Tahoma" panose="020B0604030504040204" pitchFamily="34" charset="0"/>
              </a:rPr>
              <a:t>Source</a:t>
            </a:r>
            <a:r>
              <a:rPr lang="en-US" altLang="en-US">
                <a:latin typeface="Tahoma" panose="020B0604030504040204" pitchFamily="34" charset="0"/>
              </a:rPr>
              <a:t>: http://www.bioplanet.com/bioinformatics_faq.html#definitions). </a:t>
            </a:r>
          </a:p>
          <a:p>
            <a:pPr eaLnBrk="1" hangingPunct="1">
              <a:lnSpc>
                <a:spcPct val="80000"/>
              </a:lnSpc>
              <a:spcBef>
                <a:spcPct val="0"/>
              </a:spcBef>
            </a:pPr>
            <a:r>
              <a:rPr lang="en-US" altLang="en-US">
                <a:latin typeface="Tahoma" panose="020B0604030504040204" pitchFamily="34" charset="0"/>
              </a:rPr>
              <a:t>With the completion of the Human Genome Project the field of </a:t>
            </a:r>
            <a:r>
              <a:rPr lang="en-US" altLang="en-US" b="1">
                <a:latin typeface="Tahoma" panose="020B0604030504040204" pitchFamily="34" charset="0"/>
              </a:rPr>
              <a:t>genome informatics</a:t>
            </a:r>
            <a:r>
              <a:rPr lang="en-US" altLang="en-US">
                <a:latin typeface="Tahoma" panose="020B0604030504040204" pitchFamily="34" charset="0"/>
              </a:rPr>
              <a:t>, a subfield of bioinformatics dealing specifically with software development, management, and analysis of genomes and the DNA database, is exploding and leading to increasing employment opportunities in health care, criminal justice, social science, and the natural sciences.</a:t>
            </a:r>
            <a:endParaRPr lang="en-US" altLang="en-US">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11342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DCDB8F30-9BBC-5B4A-9EE8-E06B0216A8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E8C2FD-590D-C04D-B2AB-C938A822B9BC}" type="slidenum">
              <a:rPr lang="en-US" altLang="en-US" sz="1200"/>
              <a:pPr/>
              <a:t>24</a:t>
            </a:fld>
            <a:endParaRPr lang="en-US" altLang="en-US" sz="1200"/>
          </a:p>
        </p:txBody>
      </p:sp>
      <p:sp>
        <p:nvSpPr>
          <p:cNvPr id="51203" name="Rectangle 2">
            <a:extLst>
              <a:ext uri="{FF2B5EF4-FFF2-40B4-BE49-F238E27FC236}">
                <a16:creationId xmlns:a16="http://schemas.microsoft.com/office/drawing/2014/main" id="{FF526CE7-2C6D-9747-B6A7-DDF62DB66E6A}"/>
              </a:ext>
            </a:extLst>
          </p:cNvPr>
          <p:cNvSpPr>
            <a:spLocks noChangeArrowheads="1" noTextEdit="1"/>
          </p:cNvSpPr>
          <p:nvPr>
            <p:ph type="sldImg"/>
          </p:nvPr>
        </p:nvSpPr>
        <p:spPr>
          <a:ln/>
        </p:spPr>
      </p:sp>
      <p:sp>
        <p:nvSpPr>
          <p:cNvPr id="51204" name="Rectangle 3">
            <a:extLst>
              <a:ext uri="{FF2B5EF4-FFF2-40B4-BE49-F238E27FC236}">
                <a16:creationId xmlns:a16="http://schemas.microsoft.com/office/drawing/2014/main" id="{6E3CB2D8-51B4-094F-ACE0-9E0789C2E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In an article titled “All Science is Computer Science,” George Johnson (2001) writes about computer science in the twenty-first century: “As research on so many fronts is becoming increasingly dependent on computation, all science, it seems, is becoming computer science.”  New fields in computer science and information technology are constantly emerging as technology becomes more integral for a wider range of professions.  If a career that involves student interests and IT doesn’t currently exist, it will.</a:t>
            </a:r>
          </a:p>
        </p:txBody>
      </p:sp>
    </p:spTree>
    <p:extLst>
      <p:ext uri="{BB962C8B-B14F-4D97-AF65-F5344CB8AC3E}">
        <p14:creationId xmlns:p14="http://schemas.microsoft.com/office/powerpoint/2010/main" val="205310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2C305BF8-130F-D446-ACD1-ACFF247D06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9DBCD2-2885-5F43-8E78-784BBE8CF49C}" type="slidenum">
              <a:rPr lang="en-US" altLang="en-US" sz="1200"/>
              <a:pPr/>
              <a:t>25</a:t>
            </a:fld>
            <a:endParaRPr lang="en-US" altLang="en-US" sz="1200"/>
          </a:p>
        </p:txBody>
      </p:sp>
      <p:sp>
        <p:nvSpPr>
          <p:cNvPr id="53251" name="Rectangle 2">
            <a:extLst>
              <a:ext uri="{FF2B5EF4-FFF2-40B4-BE49-F238E27FC236}">
                <a16:creationId xmlns:a16="http://schemas.microsoft.com/office/drawing/2014/main" id="{8AB4163E-2F6B-DA4B-BF61-7FE185116CD6}"/>
              </a:ext>
            </a:extLst>
          </p:cNvPr>
          <p:cNvSpPr>
            <a:spLocks noChangeArrowheads="1" noTextEdit="1"/>
          </p:cNvSpPr>
          <p:nvPr>
            <p:ph type="sldImg"/>
          </p:nvPr>
        </p:nvSpPr>
        <p:spPr>
          <a:ln/>
        </p:spPr>
      </p:sp>
      <p:sp>
        <p:nvSpPr>
          <p:cNvPr id="53252" name="Rectangle 3">
            <a:extLst>
              <a:ext uri="{FF2B5EF4-FFF2-40B4-BE49-F238E27FC236}">
                <a16:creationId xmlns:a16="http://schemas.microsoft.com/office/drawing/2014/main" id="{14CB09AA-3735-294E-B159-863D623B87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b="1" u="sng">
                <a:solidFill>
                  <a:srgbClr val="334C4A"/>
                </a:solidFill>
                <a:latin typeface="Tahoma" panose="020B0604030504040204" pitchFamily="34" charset="0"/>
              </a:rPr>
              <a:t>Informatics</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includes the science of</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information,</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the practice of</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information processing, and the engineering of information systems. Informatics studies the structure, behavior, and interactions of natural and artificial systems that store, process and communicate information.  Since computers, individuals and organizations all process information, informatics has computational, cognitive and social aspects, including study of the social impact of information technologies.  Used as a compound, in conjunction with the name of a discipline it denotes the specialization of informatics to the management and processing of data, information and knowledge in the named discipline (</a:t>
            </a:r>
            <a:r>
              <a:rPr lang="en-US" altLang="en-US" b="1">
                <a:solidFill>
                  <a:srgbClr val="334C4A"/>
                </a:solidFill>
                <a:latin typeface="Tahoma" panose="020B0604030504040204" pitchFamily="34" charset="0"/>
              </a:rPr>
              <a:t>Source</a:t>
            </a:r>
            <a:r>
              <a:rPr lang="en-US" altLang="en-US">
                <a:solidFill>
                  <a:srgbClr val="334C4A"/>
                </a:solidFill>
                <a:latin typeface="Tahoma" panose="020B0604030504040204" pitchFamily="34" charset="0"/>
              </a:rPr>
              <a:t>: http://en.wikipedia.org/wiki/Informatics).  </a:t>
            </a:r>
          </a:p>
          <a:p>
            <a:pPr eaLnBrk="1" hangingPunct="1">
              <a:spcBef>
                <a:spcPct val="0"/>
              </a:spcBef>
            </a:pPr>
            <a:r>
              <a:rPr lang="en-US" altLang="en-US" b="1">
                <a:latin typeface="Arial" panose="020B0604020202020204" pitchFamily="34" charset="0"/>
              </a:rPr>
              <a:t>Health informatics</a:t>
            </a:r>
            <a:r>
              <a:rPr lang="en-US" altLang="en-US">
                <a:latin typeface="Arial" panose="020B0604020202020204" pitchFamily="34" charset="0"/>
              </a:rPr>
              <a:t>, </a:t>
            </a:r>
            <a:r>
              <a:rPr lang="en-US" altLang="en-US" b="1">
                <a:latin typeface="Arial" panose="020B0604020202020204" pitchFamily="34" charset="0"/>
              </a:rPr>
              <a:t>Health care informatics</a:t>
            </a:r>
            <a:r>
              <a:rPr lang="en-US" altLang="en-US">
                <a:latin typeface="Arial" panose="020B0604020202020204" pitchFamily="34" charset="0"/>
              </a:rPr>
              <a:t> or </a:t>
            </a:r>
            <a:r>
              <a:rPr lang="en-US" altLang="en-US" b="1">
                <a:latin typeface="Arial" panose="020B0604020202020204" pitchFamily="34" charset="0"/>
              </a:rPr>
              <a:t>medical informatics</a:t>
            </a:r>
            <a:r>
              <a:rPr lang="en-US" altLang="en-US">
                <a:latin typeface="Arial" panose="020B0604020202020204" pitchFamily="34" charset="0"/>
              </a:rPr>
              <a:t> is the intersection of </a:t>
            </a:r>
            <a:r>
              <a:rPr lang="en-US" altLang="en-US">
                <a:latin typeface="Arial" panose="020B0604020202020204" pitchFamily="34" charset="0"/>
                <a:hlinkClick r:id="rId3" action="ppaction://hlinkfile" tooltip="Information science"/>
              </a:rPr>
              <a:t>information science</a:t>
            </a:r>
            <a:r>
              <a:rPr lang="en-US" altLang="en-US">
                <a:latin typeface="Arial" panose="020B0604020202020204" pitchFamily="34" charset="0"/>
              </a:rPr>
              <a:t>, </a:t>
            </a:r>
            <a:r>
              <a:rPr lang="en-US" altLang="en-US">
                <a:latin typeface="Arial" panose="020B0604020202020204" pitchFamily="34" charset="0"/>
                <a:hlinkClick r:id="rId4" action="ppaction://hlinkfile" tooltip="Computer science"/>
              </a:rPr>
              <a:t>computer science</a:t>
            </a:r>
            <a:r>
              <a:rPr lang="en-US" altLang="en-US">
                <a:latin typeface="Arial" panose="020B0604020202020204" pitchFamily="34" charset="0"/>
              </a:rPr>
              <a:t>, and </a:t>
            </a:r>
            <a:r>
              <a:rPr lang="en-US" altLang="en-US">
                <a:latin typeface="Arial" panose="020B0604020202020204" pitchFamily="34" charset="0"/>
                <a:hlinkClick r:id="rId5" action="ppaction://hlinkfile" tooltip="Health care"/>
              </a:rPr>
              <a:t>health care</a:t>
            </a:r>
            <a:r>
              <a:rPr lang="en-US" altLang="en-US">
                <a:latin typeface="Arial" panose="020B0604020202020204" pitchFamily="34" charset="0"/>
              </a:rPr>
              <a:t>. It deals with the resources, devices, and methods required to optimize the acquisition, storage, retrieval, and use of information in health and biomedicine. Health informatics tools include not only computers but also clinical guidelines, formal medical terminologies, and information and communication systems. It is applied to the areas of nursing, clinical care, dentistry, pharmacy, public health and (bio)medical research. </a:t>
            </a:r>
            <a:r>
              <a:rPr lang="en-US" altLang="en-US" b="1">
                <a:latin typeface="Arial" panose="020B0604020202020204" pitchFamily="34" charset="0"/>
              </a:rPr>
              <a:t>Source:</a:t>
            </a:r>
            <a:r>
              <a:rPr lang="en-US" altLang="en-US">
                <a:latin typeface="Arial" panose="020B0604020202020204" pitchFamily="34" charset="0"/>
              </a:rPr>
              <a:t> http://en.wikipedia.org/wiki/Health_informatics</a:t>
            </a: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solidFill>
                <a:srgbClr val="334C4A"/>
              </a:solidFill>
              <a:latin typeface="Tahoma" panose="020B0604030504040204" pitchFamily="34" charset="0"/>
            </a:endParaRPr>
          </a:p>
          <a:p>
            <a:pPr eaLnBrk="1" hangingPunct="1">
              <a:spcBef>
                <a:spcPct val="0"/>
              </a:spcBef>
            </a:pPr>
            <a:endParaRPr lang="en-US" altLang="en-US">
              <a:solidFill>
                <a:srgbClr val="334C4A"/>
              </a:solidFill>
              <a:latin typeface="Tahoma" panose="020B0604030504040204" pitchFamily="34" charset="0"/>
            </a:endParaRPr>
          </a:p>
          <a:p>
            <a:pPr eaLnBrk="1" hangingPunct="1">
              <a:spcBef>
                <a:spcPct val="0"/>
              </a:spcBef>
            </a:pPr>
            <a:endParaRPr lang="en-US" altLang="en-US">
              <a:solidFill>
                <a:srgbClr val="334C4A"/>
              </a:solidFill>
              <a:latin typeface="Tahoma" panose="020B0604030504040204" pitchFamily="34" charset="0"/>
            </a:endParaRPr>
          </a:p>
        </p:txBody>
      </p:sp>
    </p:spTree>
    <p:extLst>
      <p:ext uri="{BB962C8B-B14F-4D97-AF65-F5344CB8AC3E}">
        <p14:creationId xmlns:p14="http://schemas.microsoft.com/office/powerpoint/2010/main" val="3191098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772CE887-BA1B-3C40-8485-61B78B71A4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3363AB-90AD-DB4A-9B61-01CFF2DF6191}" type="slidenum">
              <a:rPr lang="en-US" altLang="en-US" sz="1200"/>
              <a:pPr/>
              <a:t>26</a:t>
            </a:fld>
            <a:endParaRPr lang="en-US" altLang="en-US" sz="1200"/>
          </a:p>
        </p:txBody>
      </p:sp>
      <p:sp>
        <p:nvSpPr>
          <p:cNvPr id="55299" name="Rectangle 2">
            <a:extLst>
              <a:ext uri="{FF2B5EF4-FFF2-40B4-BE49-F238E27FC236}">
                <a16:creationId xmlns:a16="http://schemas.microsoft.com/office/drawing/2014/main" id="{EED186AA-5777-0D4F-AC1C-AA367DCDEAA0}"/>
              </a:ext>
            </a:extLst>
          </p:cNvPr>
          <p:cNvSpPr>
            <a:spLocks noChangeArrowheads="1" noTextEdit="1"/>
          </p:cNvSpPr>
          <p:nvPr>
            <p:ph type="sldImg"/>
          </p:nvPr>
        </p:nvSpPr>
        <p:spPr>
          <a:ln/>
        </p:spPr>
      </p:sp>
      <p:sp>
        <p:nvSpPr>
          <p:cNvPr id="55300" name="Rectangle 3">
            <a:extLst>
              <a:ext uri="{FF2B5EF4-FFF2-40B4-BE49-F238E27FC236}">
                <a16:creationId xmlns:a16="http://schemas.microsoft.com/office/drawing/2014/main" id="{31937CAA-0E0C-414E-AD11-189E7FB35E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b="1" u="sng">
                <a:solidFill>
                  <a:srgbClr val="334C4A"/>
                </a:solidFill>
                <a:latin typeface="Tahoma" panose="020B0604030504040204" pitchFamily="34" charset="0"/>
              </a:rPr>
              <a:t>Informatics</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includes the science of</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information,</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the practice of</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information processing, and the engineering of information systems. Informatics studies the structure, behavior, and interactions of natural and artificial systems that store, process and communicate information.  Since computers, individuals and organizations all process information, informatics has computational, cognitive and social aspects, including study of the social impact of information technologies.  Used as a compound, in conjunction with the name of a discipline it denotes the specialization of informatics to the management and processing of data, information and knowledge in the named discipline (</a:t>
            </a:r>
            <a:r>
              <a:rPr lang="en-US" altLang="en-US" b="1">
                <a:solidFill>
                  <a:srgbClr val="334C4A"/>
                </a:solidFill>
                <a:latin typeface="Tahoma" panose="020B0604030504040204" pitchFamily="34" charset="0"/>
              </a:rPr>
              <a:t>Source</a:t>
            </a:r>
            <a:r>
              <a:rPr lang="en-US" altLang="en-US">
                <a:solidFill>
                  <a:srgbClr val="334C4A"/>
                </a:solidFill>
                <a:latin typeface="Tahoma" panose="020B0604030504040204" pitchFamily="34" charset="0"/>
              </a:rPr>
              <a:t>: http://en.wikipedia.org/wiki/Informatics).  </a:t>
            </a:r>
          </a:p>
          <a:p>
            <a:pPr eaLnBrk="1" hangingPunct="1">
              <a:spcBef>
                <a:spcPct val="0"/>
              </a:spcBef>
            </a:pPr>
            <a:r>
              <a:rPr lang="en-US" altLang="en-US" b="1">
                <a:latin typeface="Arial" panose="020B0604020202020204" pitchFamily="34" charset="0"/>
              </a:rPr>
              <a:t>Health informatics</a:t>
            </a:r>
            <a:r>
              <a:rPr lang="en-US" altLang="en-US">
                <a:latin typeface="Arial" panose="020B0604020202020204" pitchFamily="34" charset="0"/>
              </a:rPr>
              <a:t>, </a:t>
            </a:r>
            <a:r>
              <a:rPr lang="en-US" altLang="en-US" b="1">
                <a:latin typeface="Arial" panose="020B0604020202020204" pitchFamily="34" charset="0"/>
              </a:rPr>
              <a:t>Health care informatics</a:t>
            </a:r>
            <a:r>
              <a:rPr lang="en-US" altLang="en-US">
                <a:latin typeface="Arial" panose="020B0604020202020204" pitchFamily="34" charset="0"/>
              </a:rPr>
              <a:t> or </a:t>
            </a:r>
            <a:r>
              <a:rPr lang="en-US" altLang="en-US" b="1">
                <a:latin typeface="Arial" panose="020B0604020202020204" pitchFamily="34" charset="0"/>
              </a:rPr>
              <a:t>medical informatics</a:t>
            </a:r>
            <a:r>
              <a:rPr lang="en-US" altLang="en-US">
                <a:latin typeface="Arial" panose="020B0604020202020204" pitchFamily="34" charset="0"/>
              </a:rPr>
              <a:t> is the intersection of </a:t>
            </a:r>
            <a:r>
              <a:rPr lang="en-US" altLang="en-US">
                <a:latin typeface="Arial" panose="020B0604020202020204" pitchFamily="34" charset="0"/>
                <a:hlinkClick r:id="rId3" action="ppaction://hlinkfile" tooltip="Information science"/>
              </a:rPr>
              <a:t>information science</a:t>
            </a:r>
            <a:r>
              <a:rPr lang="en-US" altLang="en-US">
                <a:latin typeface="Arial" panose="020B0604020202020204" pitchFamily="34" charset="0"/>
              </a:rPr>
              <a:t>, </a:t>
            </a:r>
            <a:r>
              <a:rPr lang="en-US" altLang="en-US">
                <a:latin typeface="Arial" panose="020B0604020202020204" pitchFamily="34" charset="0"/>
                <a:hlinkClick r:id="rId4" action="ppaction://hlinkfile" tooltip="Computer science"/>
              </a:rPr>
              <a:t>computer science</a:t>
            </a:r>
            <a:r>
              <a:rPr lang="en-US" altLang="en-US">
                <a:latin typeface="Arial" panose="020B0604020202020204" pitchFamily="34" charset="0"/>
              </a:rPr>
              <a:t>, and </a:t>
            </a:r>
            <a:r>
              <a:rPr lang="en-US" altLang="en-US">
                <a:latin typeface="Arial" panose="020B0604020202020204" pitchFamily="34" charset="0"/>
                <a:hlinkClick r:id="rId5" action="ppaction://hlinkfile" tooltip="Health care"/>
              </a:rPr>
              <a:t>health care</a:t>
            </a:r>
            <a:r>
              <a:rPr lang="en-US" altLang="en-US">
                <a:latin typeface="Arial" panose="020B0604020202020204" pitchFamily="34" charset="0"/>
              </a:rPr>
              <a:t>. It deals with the resources, devices, and methods required to optimize the acquisition, storage, retrieval, and use of information in health and biomedicine. Health informatics tools include not only computers but also clinical guidelines, formal medical terminologies, and information and communication systems. It is applied to the areas of nursing, clinical care, dentistry, pharmacy, public health and (bio)medical research. </a:t>
            </a:r>
            <a:r>
              <a:rPr lang="en-US" altLang="en-US" b="1">
                <a:latin typeface="Arial" panose="020B0604020202020204" pitchFamily="34" charset="0"/>
              </a:rPr>
              <a:t>Source:</a:t>
            </a:r>
            <a:r>
              <a:rPr lang="en-US" altLang="en-US">
                <a:latin typeface="Arial" panose="020B0604020202020204" pitchFamily="34" charset="0"/>
              </a:rPr>
              <a:t> http://en.wikipedia.org/wiki/Health_informatics</a:t>
            </a: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solidFill>
                <a:srgbClr val="334C4A"/>
              </a:solidFill>
              <a:latin typeface="Tahoma" panose="020B0604030504040204" pitchFamily="34" charset="0"/>
            </a:endParaRPr>
          </a:p>
          <a:p>
            <a:pPr eaLnBrk="1" hangingPunct="1">
              <a:spcBef>
                <a:spcPct val="0"/>
              </a:spcBef>
            </a:pPr>
            <a:endParaRPr lang="en-US" altLang="en-US">
              <a:solidFill>
                <a:srgbClr val="334C4A"/>
              </a:solidFill>
              <a:latin typeface="Tahoma" panose="020B0604030504040204" pitchFamily="34" charset="0"/>
            </a:endParaRPr>
          </a:p>
          <a:p>
            <a:pPr eaLnBrk="1" hangingPunct="1">
              <a:spcBef>
                <a:spcPct val="0"/>
              </a:spcBef>
            </a:pPr>
            <a:endParaRPr lang="en-US" altLang="en-US">
              <a:solidFill>
                <a:srgbClr val="334C4A"/>
              </a:solidFill>
              <a:latin typeface="Tahoma" panose="020B0604030504040204" pitchFamily="34" charset="0"/>
            </a:endParaRPr>
          </a:p>
        </p:txBody>
      </p:sp>
    </p:spTree>
    <p:extLst>
      <p:ext uri="{BB962C8B-B14F-4D97-AF65-F5344CB8AC3E}">
        <p14:creationId xmlns:p14="http://schemas.microsoft.com/office/powerpoint/2010/main" val="40463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50AFC5E7-AB4B-BA4F-9114-4BB44BF4FB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F27C917-8827-4746-9569-973D7B2BEF2D}" type="slidenum">
              <a:rPr lang="en-US" altLang="en-US" sz="1200"/>
              <a:pPr/>
              <a:t>27</a:t>
            </a:fld>
            <a:endParaRPr lang="en-US" altLang="en-US" sz="1200"/>
          </a:p>
        </p:txBody>
      </p:sp>
      <p:sp>
        <p:nvSpPr>
          <p:cNvPr id="57347" name="Rectangle 2">
            <a:extLst>
              <a:ext uri="{FF2B5EF4-FFF2-40B4-BE49-F238E27FC236}">
                <a16:creationId xmlns:a16="http://schemas.microsoft.com/office/drawing/2014/main" id="{D02FEE1D-A325-F441-A854-25D793DC1DB2}"/>
              </a:ext>
            </a:extLst>
          </p:cNvPr>
          <p:cNvSpPr>
            <a:spLocks noChangeArrowheads="1" noTextEdit="1"/>
          </p:cNvSpPr>
          <p:nvPr>
            <p:ph type="sldImg"/>
          </p:nvPr>
        </p:nvSpPr>
        <p:spPr>
          <a:ln/>
        </p:spPr>
      </p:sp>
      <p:sp>
        <p:nvSpPr>
          <p:cNvPr id="57348" name="Rectangle 3">
            <a:extLst>
              <a:ext uri="{FF2B5EF4-FFF2-40B4-BE49-F238E27FC236}">
                <a16:creationId xmlns:a16="http://schemas.microsoft.com/office/drawing/2014/main" id="{7484CDE6-F574-794D-B340-F899F2E80B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p>
            <a:pPr eaLnBrk="1" hangingPunct="1">
              <a:spcBef>
                <a:spcPct val="0"/>
              </a:spcBef>
            </a:pPr>
            <a:r>
              <a:rPr lang="en-US" altLang="en-US" b="1" u="sng">
                <a:solidFill>
                  <a:srgbClr val="334C4A"/>
                </a:solidFill>
                <a:latin typeface="Tahoma" panose="020B0604030504040204" pitchFamily="34" charset="0"/>
              </a:rPr>
              <a:t>Informatics</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includes the science of</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information,</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the practice of</a:t>
            </a:r>
            <a:r>
              <a:rPr lang="en-US" altLang="en-US" b="1">
                <a:solidFill>
                  <a:srgbClr val="334C4A"/>
                </a:solidFill>
                <a:latin typeface="Tahoma" panose="020B0604030504040204" pitchFamily="34" charset="0"/>
              </a:rPr>
              <a:t> </a:t>
            </a:r>
            <a:r>
              <a:rPr lang="en-US" altLang="en-US">
                <a:solidFill>
                  <a:srgbClr val="334C4A"/>
                </a:solidFill>
                <a:latin typeface="Tahoma" panose="020B0604030504040204" pitchFamily="34" charset="0"/>
              </a:rPr>
              <a:t>information processing, and the engineering of information systems. Informatics studies the structure, behavior, and interactions of natural and artificial systems that store, process and communicate information.  Since computers, individuals and organizations all process information, informatics has computational, cognitive and social aspects, including study of the social impact of information technologies.  Used as a compound, in conjunction with the name of a discipline it denotes the specialization of informatics to the management and processing of data, information and knowledge in the named discipline (</a:t>
            </a:r>
            <a:r>
              <a:rPr lang="en-US" altLang="en-US" b="1">
                <a:solidFill>
                  <a:srgbClr val="334C4A"/>
                </a:solidFill>
                <a:latin typeface="Tahoma" panose="020B0604030504040204" pitchFamily="34" charset="0"/>
              </a:rPr>
              <a:t>Source</a:t>
            </a:r>
            <a:r>
              <a:rPr lang="en-US" altLang="en-US">
                <a:solidFill>
                  <a:srgbClr val="334C4A"/>
                </a:solidFill>
                <a:latin typeface="Tahoma" panose="020B0604030504040204" pitchFamily="34" charset="0"/>
              </a:rPr>
              <a:t>: http://en.wikipedia.org/wiki/Informatics).  </a:t>
            </a:r>
          </a:p>
          <a:p>
            <a:pPr eaLnBrk="1" hangingPunct="1">
              <a:spcBef>
                <a:spcPct val="0"/>
              </a:spcBef>
            </a:pPr>
            <a:endParaRPr lang="en-US" altLang="en-US">
              <a:solidFill>
                <a:srgbClr val="334C4A"/>
              </a:solidFill>
              <a:latin typeface="Tahoma" panose="020B0604030504040204" pitchFamily="34" charset="0"/>
            </a:endParaRPr>
          </a:p>
          <a:p>
            <a:pPr eaLnBrk="1" hangingPunct="1">
              <a:spcBef>
                <a:spcPct val="0"/>
              </a:spcBef>
            </a:pPr>
            <a:r>
              <a:rPr lang="en-US" altLang="en-US" b="1">
                <a:latin typeface="Arial" panose="020B0604020202020204" pitchFamily="34" charset="0"/>
              </a:rPr>
              <a:t>Bioinformatics</a:t>
            </a:r>
            <a:r>
              <a:rPr lang="en-US" altLang="en-US">
                <a:latin typeface="Arial" panose="020B0604020202020204" pitchFamily="34" charset="0"/>
              </a:rPr>
              <a:t> is the application of </a:t>
            </a:r>
            <a:r>
              <a:rPr lang="en-US" altLang="en-US">
                <a:latin typeface="Arial" panose="020B0604020202020204" pitchFamily="34" charset="0"/>
                <a:hlinkClick r:id="rId3" action="ppaction://hlinkfile" tooltip="Computer science"/>
              </a:rPr>
              <a:t>computer science</a:t>
            </a:r>
            <a:r>
              <a:rPr lang="en-US" altLang="en-US">
                <a:latin typeface="Arial" panose="020B0604020202020204" pitchFamily="34" charset="0"/>
              </a:rPr>
              <a:t> to the field of </a:t>
            </a:r>
            <a:r>
              <a:rPr lang="en-US" altLang="en-US">
                <a:latin typeface="Arial" panose="020B0604020202020204" pitchFamily="34" charset="0"/>
                <a:hlinkClick r:id="rId4" action="ppaction://hlinkfile" tooltip="Molecular biology"/>
              </a:rPr>
              <a:t>molecular biology</a:t>
            </a:r>
            <a:r>
              <a:rPr lang="en-US" altLang="en-US">
                <a:latin typeface="Arial" panose="020B0604020202020204" pitchFamily="34" charset="0"/>
              </a:rPr>
              <a:t>. The term </a:t>
            </a:r>
            <a:r>
              <a:rPr lang="en-US" altLang="en-US" i="1">
                <a:latin typeface="Arial" panose="020B0604020202020204" pitchFamily="34" charset="0"/>
              </a:rPr>
              <a:t>bioinformatics</a:t>
            </a:r>
            <a:r>
              <a:rPr lang="en-US" altLang="en-US">
                <a:latin typeface="Arial" panose="020B0604020202020204" pitchFamily="34" charset="0"/>
              </a:rPr>
              <a:t> was coined by </a:t>
            </a:r>
            <a:r>
              <a:rPr lang="en-US" altLang="en-US">
                <a:latin typeface="Arial" panose="020B0604020202020204" pitchFamily="34" charset="0"/>
                <a:hlinkClick r:id="rId5" action="ppaction://hlinkfile" tooltip="Paulien Hogeweg"/>
              </a:rPr>
              <a:t>Paulien Hogeweg</a:t>
            </a:r>
            <a:r>
              <a:rPr lang="en-US" altLang="en-US">
                <a:latin typeface="Arial" panose="020B0604020202020204" pitchFamily="34" charset="0"/>
              </a:rPr>
              <a:t> in 1979 for the study of informatic processes in biotic systems. Its primary use since at least the late 1980s has been in genomics and genetics, particularly in those areas of genomics involving large-scale </a:t>
            </a:r>
            <a:r>
              <a:rPr lang="en-US" altLang="en-US">
                <a:latin typeface="Arial" panose="020B0604020202020204" pitchFamily="34" charset="0"/>
                <a:hlinkClick r:id="rId6" action="ppaction://hlinkfile" tooltip="DNA sequencing"/>
              </a:rPr>
              <a:t>DNA sequencing</a:t>
            </a:r>
            <a:r>
              <a:rPr lang="en-US" altLang="en-US">
                <a:latin typeface="Arial" panose="020B0604020202020204" pitchFamily="34" charset="0"/>
              </a:rPr>
              <a:t>. </a:t>
            </a:r>
            <a:r>
              <a:rPr lang="en-US" altLang="en-US" b="1">
                <a:latin typeface="Arial" panose="020B0604020202020204" pitchFamily="34" charset="0"/>
              </a:rPr>
              <a:t>Source:</a:t>
            </a:r>
            <a:r>
              <a:rPr lang="en-US" altLang="en-US">
                <a:latin typeface="Arial" panose="020B0604020202020204" pitchFamily="34" charset="0"/>
              </a:rPr>
              <a:t> http://en.wikipedia.org/wiki/Bioinformatics</a:t>
            </a:r>
            <a:endParaRPr lang="en-US" altLang="en-US" b="1">
              <a:latin typeface="Arial" panose="020B0604020202020204" pitchFamily="34" charset="0"/>
            </a:endParaRPr>
          </a:p>
          <a:p>
            <a:pPr eaLnBrk="1" hangingPunct="1">
              <a:spcBef>
                <a:spcPct val="0"/>
              </a:spcBef>
            </a:pPr>
            <a:endParaRPr lang="en-US" altLang="en-US" b="1">
              <a:latin typeface="Arial" panose="020B0604020202020204" pitchFamily="34" charset="0"/>
            </a:endParaRPr>
          </a:p>
          <a:p>
            <a:pPr eaLnBrk="1" hangingPunct="1">
              <a:spcBef>
                <a:spcPct val="0"/>
              </a:spcBef>
            </a:pPr>
            <a:r>
              <a:rPr lang="en-US" altLang="en-US" b="1">
                <a:latin typeface="Arial" panose="020B0604020202020204" pitchFamily="34" charset="0"/>
              </a:rPr>
              <a:t>Computational biology</a:t>
            </a:r>
            <a:r>
              <a:rPr lang="en-US" altLang="en-US">
                <a:latin typeface="Arial" panose="020B0604020202020204" pitchFamily="34" charset="0"/>
              </a:rPr>
              <a:t> is an interdisciplinary field that applies the techniques of </a:t>
            </a:r>
            <a:r>
              <a:rPr lang="en-US" altLang="en-US">
                <a:latin typeface="Arial" panose="020B0604020202020204" pitchFamily="34" charset="0"/>
                <a:hlinkClick r:id="rId3" action="ppaction://hlinkfile" tooltip="Computer science"/>
              </a:rPr>
              <a:t>computer science</a:t>
            </a:r>
            <a:r>
              <a:rPr lang="en-US" altLang="en-US">
                <a:latin typeface="Arial" panose="020B0604020202020204" pitchFamily="34" charset="0"/>
              </a:rPr>
              <a:t>, </a:t>
            </a:r>
            <a:r>
              <a:rPr lang="en-US" altLang="en-US">
                <a:latin typeface="Arial" panose="020B0604020202020204" pitchFamily="34" charset="0"/>
                <a:hlinkClick r:id="rId7" action="ppaction://hlinkfile" tooltip="Applied mathematics"/>
              </a:rPr>
              <a:t>applied mathematics</a:t>
            </a:r>
            <a:r>
              <a:rPr lang="en-US" altLang="en-US">
                <a:latin typeface="Arial" panose="020B0604020202020204" pitchFamily="34" charset="0"/>
              </a:rPr>
              <a:t> and </a:t>
            </a:r>
            <a:r>
              <a:rPr lang="en-US" altLang="en-US">
                <a:latin typeface="Arial" panose="020B0604020202020204" pitchFamily="34" charset="0"/>
                <a:hlinkClick r:id="rId8" action="ppaction://hlinkfile" tooltip="Statistics"/>
              </a:rPr>
              <a:t>statistics</a:t>
            </a:r>
            <a:r>
              <a:rPr lang="en-US" altLang="en-US">
                <a:latin typeface="Arial" panose="020B0604020202020204" pitchFamily="34" charset="0"/>
              </a:rPr>
              <a:t> to address </a:t>
            </a:r>
            <a:r>
              <a:rPr lang="en-US" altLang="en-US">
                <a:latin typeface="Arial" panose="020B0604020202020204" pitchFamily="34" charset="0"/>
                <a:hlinkClick r:id="rId9" action="ppaction://hlinkfile" tooltip="Biology"/>
              </a:rPr>
              <a:t>biological</a:t>
            </a:r>
            <a:r>
              <a:rPr lang="en-US" altLang="en-US">
                <a:latin typeface="Arial" panose="020B0604020202020204" pitchFamily="34" charset="0"/>
              </a:rPr>
              <a:t> problems. </a:t>
            </a:r>
            <a:r>
              <a:rPr lang="en-US" altLang="en-US" b="1">
                <a:latin typeface="Arial" panose="020B0604020202020204" pitchFamily="34" charset="0"/>
              </a:rPr>
              <a:t>Source: </a:t>
            </a:r>
            <a:r>
              <a:rPr lang="en-US" altLang="en-US">
                <a:latin typeface="Arial" panose="020B0604020202020204" pitchFamily="34" charset="0"/>
              </a:rPr>
              <a:t>http://en.wikipedia.org/wiki/Computational_biology</a:t>
            </a:r>
          </a:p>
          <a:p>
            <a:pPr eaLnBrk="1" hangingPunct="1">
              <a:spcBef>
                <a:spcPct val="0"/>
              </a:spcBef>
            </a:pPr>
            <a:endParaRPr lang="en-US" altLang="en-US" b="1">
              <a:latin typeface="Arial" panose="020B0604020202020204" pitchFamily="34" charset="0"/>
            </a:endParaRPr>
          </a:p>
          <a:p>
            <a:pPr eaLnBrk="1" hangingPunct="1">
              <a:spcBef>
                <a:spcPct val="0"/>
              </a:spcBef>
            </a:pPr>
            <a:r>
              <a:rPr lang="en-US" altLang="en-US">
                <a:latin typeface="Arial" panose="020B0604020202020204" pitchFamily="34" charset="0"/>
              </a:rPr>
              <a:t>The </a:t>
            </a:r>
            <a:r>
              <a:rPr lang="en-US" altLang="en-US" b="1">
                <a:latin typeface="Arial" panose="020B0604020202020204" pitchFamily="34" charset="0"/>
              </a:rPr>
              <a:t>Genome Informatics </a:t>
            </a:r>
            <a:r>
              <a:rPr lang="en-US" altLang="en-US">
                <a:latin typeface="Arial" panose="020B0604020202020204" pitchFamily="34" charset="0"/>
              </a:rPr>
              <a:t>program supports research in computational biology that will enable the development of tools for sequence analysis, gene mapping, complex trait mapping and genetic variation. These tools include mathematical and statistical methods for the identification of functional elements in complex genomes; the identification of patterns in large datasets (for example, microarray data); and the mapping of complex traits and genetic variations (for example, single nucleotide polymorphisms, or SNPs). </a:t>
            </a:r>
            <a:r>
              <a:rPr lang="en-US" altLang="en-US" b="1">
                <a:latin typeface="Arial" panose="020B0604020202020204" pitchFamily="34" charset="0"/>
              </a:rPr>
              <a:t>Source:</a:t>
            </a:r>
            <a:r>
              <a:rPr lang="en-US" altLang="en-US">
                <a:latin typeface="Arial" panose="020B0604020202020204" pitchFamily="34" charset="0"/>
              </a:rPr>
              <a:t> http://www.genome.gov/10001735</a:t>
            </a:r>
          </a:p>
          <a:p>
            <a:pPr eaLnBrk="1" hangingPunct="1">
              <a:spcBef>
                <a:spcPct val="0"/>
              </a:spcBef>
            </a:pPr>
            <a:endParaRPr lang="en-US" altLang="en-US" b="1">
              <a:latin typeface="Arial" panose="020B0604020202020204" pitchFamily="34" charset="0"/>
            </a:endParaRPr>
          </a:p>
          <a:p>
            <a:pPr eaLnBrk="1" hangingPunct="1">
              <a:spcBef>
                <a:spcPct val="0"/>
              </a:spcBef>
            </a:pPr>
            <a:r>
              <a:rPr lang="en-US" altLang="en-US" b="1">
                <a:latin typeface="Arial" panose="020B0604020202020204" pitchFamily="34" charset="0"/>
              </a:rPr>
              <a:t>Cheminformatics</a:t>
            </a:r>
            <a:r>
              <a:rPr lang="en-US" altLang="en-US">
                <a:latin typeface="Arial" panose="020B0604020202020204" pitchFamily="34" charset="0"/>
              </a:rPr>
              <a:t> (also known as </a:t>
            </a:r>
            <a:r>
              <a:rPr lang="en-US" altLang="en-US" b="1">
                <a:latin typeface="Arial" panose="020B0604020202020204" pitchFamily="34" charset="0"/>
              </a:rPr>
              <a:t>chemoinformatics</a:t>
            </a:r>
            <a:r>
              <a:rPr lang="en-US" altLang="en-US">
                <a:latin typeface="Arial" panose="020B0604020202020204" pitchFamily="34" charset="0"/>
              </a:rPr>
              <a:t> and </a:t>
            </a:r>
            <a:r>
              <a:rPr lang="en-US" altLang="en-US" b="1">
                <a:latin typeface="Arial" panose="020B0604020202020204" pitchFamily="34" charset="0"/>
              </a:rPr>
              <a:t>chemical informatics</a:t>
            </a:r>
            <a:r>
              <a:rPr lang="en-US" altLang="en-US">
                <a:latin typeface="Arial" panose="020B0604020202020204" pitchFamily="34" charset="0"/>
              </a:rPr>
              <a:t>) is the use of computer and </a:t>
            </a:r>
            <a:r>
              <a:rPr lang="en-US" altLang="en-US">
                <a:latin typeface="Arial" panose="020B0604020202020204" pitchFamily="34" charset="0"/>
                <a:hlinkClick r:id="rId10" action="ppaction://hlinkfile" tooltip="Information science"/>
              </a:rPr>
              <a:t>informational</a:t>
            </a:r>
            <a:r>
              <a:rPr lang="en-US" altLang="en-US">
                <a:latin typeface="Arial" panose="020B0604020202020204" pitchFamily="34" charset="0"/>
              </a:rPr>
              <a:t> techniques, applied to a range of problems in the field of </a:t>
            </a:r>
            <a:r>
              <a:rPr lang="en-US" altLang="en-US">
                <a:latin typeface="Arial" panose="020B0604020202020204" pitchFamily="34" charset="0"/>
                <a:hlinkClick r:id="rId11" action="ppaction://hlinkfile" tooltip="Chemistry"/>
              </a:rPr>
              <a:t>chemistry</a:t>
            </a:r>
            <a:r>
              <a:rPr lang="en-US" altLang="en-US">
                <a:latin typeface="Arial" panose="020B0604020202020204" pitchFamily="34" charset="0"/>
              </a:rPr>
              <a:t>. These </a:t>
            </a:r>
            <a:r>
              <a:rPr lang="en-US" altLang="en-US" i="1">
                <a:latin typeface="Arial" panose="020B0604020202020204" pitchFamily="34" charset="0"/>
                <a:hlinkClick r:id="rId12" action="ppaction://hlinkfile" tooltip="In silico"/>
              </a:rPr>
              <a:t>in silico</a:t>
            </a:r>
            <a:r>
              <a:rPr lang="en-US" altLang="en-US">
                <a:latin typeface="Arial" panose="020B0604020202020204" pitchFamily="34" charset="0"/>
              </a:rPr>
              <a:t> techniques are used in </a:t>
            </a:r>
            <a:r>
              <a:rPr lang="en-US" altLang="en-US">
                <a:latin typeface="Arial" panose="020B0604020202020204" pitchFamily="34" charset="0"/>
                <a:hlinkClick r:id="rId13" action="ppaction://hlinkfile" tooltip="Pharmaceutical"/>
              </a:rPr>
              <a:t>pharmaceutical</a:t>
            </a:r>
            <a:r>
              <a:rPr lang="en-US" altLang="en-US">
                <a:latin typeface="Arial" panose="020B0604020202020204" pitchFamily="34" charset="0"/>
              </a:rPr>
              <a:t> companies in the process of </a:t>
            </a:r>
            <a:r>
              <a:rPr lang="en-US" altLang="en-US">
                <a:latin typeface="Arial" panose="020B0604020202020204" pitchFamily="34" charset="0"/>
                <a:hlinkClick r:id="rId14" action="ppaction://hlinkfile" tooltip="Drug discovery"/>
              </a:rPr>
              <a:t>drug discovery</a:t>
            </a:r>
            <a:r>
              <a:rPr lang="en-US" altLang="en-US">
                <a:latin typeface="Arial" panose="020B0604020202020204" pitchFamily="34" charset="0"/>
              </a:rPr>
              <a:t>. Source: http://en.wikipedia.org/wiki/Cheminformatics</a:t>
            </a:r>
          </a:p>
          <a:p>
            <a:pPr eaLnBrk="1" hangingPunct="1">
              <a:spcBef>
                <a:spcPct val="0"/>
              </a:spcBef>
            </a:pPr>
            <a:endParaRPr lang="en-US" altLang="en-US">
              <a:solidFill>
                <a:srgbClr val="334C4A"/>
              </a:solidFill>
              <a:latin typeface="Tahoma" panose="020B0604030504040204" pitchFamily="34" charset="0"/>
            </a:endParaRP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solidFill>
                <a:srgbClr val="334C4A"/>
              </a:solidFill>
              <a:latin typeface="Tahoma" panose="020B0604030504040204" pitchFamily="34" charset="0"/>
            </a:endParaRPr>
          </a:p>
          <a:p>
            <a:pPr eaLnBrk="1" hangingPunct="1">
              <a:spcBef>
                <a:spcPct val="0"/>
              </a:spcBef>
            </a:pPr>
            <a:endParaRPr lang="en-US" altLang="en-US">
              <a:solidFill>
                <a:srgbClr val="334C4A"/>
              </a:solidFill>
              <a:latin typeface="Tahoma" panose="020B0604030504040204" pitchFamily="34" charset="0"/>
            </a:endParaRPr>
          </a:p>
          <a:p>
            <a:pPr eaLnBrk="1" hangingPunct="1">
              <a:spcBef>
                <a:spcPct val="0"/>
              </a:spcBef>
            </a:pPr>
            <a:endParaRPr lang="en-US" altLang="en-US">
              <a:solidFill>
                <a:srgbClr val="334C4A"/>
              </a:solidFill>
              <a:latin typeface="Tahoma" panose="020B0604030504040204" pitchFamily="34" charset="0"/>
            </a:endParaRPr>
          </a:p>
        </p:txBody>
      </p:sp>
    </p:spTree>
    <p:extLst>
      <p:ext uri="{BB962C8B-B14F-4D97-AF65-F5344CB8AC3E}">
        <p14:creationId xmlns:p14="http://schemas.microsoft.com/office/powerpoint/2010/main" val="348201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BE84E063-67BC-794E-B6F1-39D054A840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676BCF0-D767-F649-87F0-42E9DA321E99}" type="slidenum">
              <a:rPr lang="en-US" altLang="en-US" sz="1200"/>
              <a:pPr/>
              <a:t>28</a:t>
            </a:fld>
            <a:endParaRPr lang="en-US" altLang="en-US" sz="1200"/>
          </a:p>
        </p:txBody>
      </p:sp>
      <p:sp>
        <p:nvSpPr>
          <p:cNvPr id="59395" name="Rectangle 2">
            <a:extLst>
              <a:ext uri="{FF2B5EF4-FFF2-40B4-BE49-F238E27FC236}">
                <a16:creationId xmlns:a16="http://schemas.microsoft.com/office/drawing/2014/main" id="{393B5CF6-B277-684D-945E-EB39D549639A}"/>
              </a:ext>
            </a:extLst>
          </p:cNvPr>
          <p:cNvSpPr>
            <a:spLocks noChangeArrowheads="1" noTextEdit="1"/>
          </p:cNvSpPr>
          <p:nvPr>
            <p:ph type="sldImg"/>
          </p:nvPr>
        </p:nvSpPr>
        <p:spPr>
          <a:ln/>
        </p:spPr>
      </p:sp>
      <p:sp>
        <p:nvSpPr>
          <p:cNvPr id="59396" name="Rectangle 3">
            <a:extLst>
              <a:ext uri="{FF2B5EF4-FFF2-40B4-BE49-F238E27FC236}">
                <a16:creationId xmlns:a16="http://schemas.microsoft.com/office/drawing/2014/main" id="{BC1E3A00-F525-914E-BF91-741A4E78D9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10000"/>
          </a:bodyPr>
          <a:lstStyle/>
          <a:p>
            <a:pPr eaLnBrk="1" hangingPunct="1">
              <a:spcBef>
                <a:spcPct val="0"/>
              </a:spcBef>
            </a:pPr>
            <a:r>
              <a:rPr lang="en-US" altLang="en-US" b="1">
                <a:solidFill>
                  <a:srgbClr val="334C4A"/>
                </a:solidFill>
                <a:latin typeface="Tahoma" panose="020B0604030504040204" pitchFamily="34" charset="0"/>
              </a:rPr>
              <a:t>ADDITIONAL INFORMATION FOR PRESENTERS:</a:t>
            </a:r>
            <a:endParaRPr lang="en-US" altLang="en-US" b="1" u="sng">
              <a:solidFill>
                <a:srgbClr val="334C4A"/>
              </a:solidFill>
              <a:latin typeface="Tahoma" panose="020B0604030504040204" pitchFamily="34" charset="0"/>
              <a:cs typeface="Arial" panose="020B0604020202020204" pitchFamily="34" charset="0"/>
            </a:endParaRPr>
          </a:p>
          <a:p>
            <a:pPr eaLnBrk="1" hangingPunct="1">
              <a:spcBef>
                <a:spcPct val="0"/>
              </a:spcBef>
            </a:pPr>
            <a:r>
              <a:rPr lang="en-US" altLang="en-US" b="1" u="sng">
                <a:solidFill>
                  <a:srgbClr val="334C4A"/>
                </a:solidFill>
                <a:latin typeface="Tahoma" panose="020B0604030504040204" pitchFamily="34" charset="0"/>
                <a:cs typeface="Arial" panose="020B0604020202020204" pitchFamily="34" charset="0"/>
              </a:rPr>
              <a:t>Criminal Justice Informatics</a:t>
            </a:r>
            <a:r>
              <a:rPr lang="en-US" altLang="en-US">
                <a:solidFill>
                  <a:srgbClr val="334C4A"/>
                </a:solidFill>
                <a:latin typeface="Tahoma" panose="020B0604030504040204" pitchFamily="34" charset="0"/>
                <a:cs typeface="Arial" panose="020B0604020202020204" pitchFamily="34" charset="0"/>
              </a:rPr>
              <a:t>- Criminal justice agencies are increasingly relying on computer technology for many tasks including administration, allocation of resources, criminal investigation, and research. This change has created a growing demand for criminal justice students with computer/information technology (IT) skills (</a:t>
            </a:r>
            <a:r>
              <a:rPr lang="en-US" altLang="en-US" b="1">
                <a:solidFill>
                  <a:srgbClr val="334C4A"/>
                </a:solidFill>
                <a:latin typeface="Tahoma" panose="020B0604030504040204" pitchFamily="34" charset="0"/>
                <a:cs typeface="Arial" panose="020B0604020202020204" pitchFamily="34" charset="0"/>
              </a:rPr>
              <a:t>Source</a:t>
            </a:r>
            <a:r>
              <a:rPr lang="en-US" altLang="en-US">
                <a:solidFill>
                  <a:srgbClr val="334C4A"/>
                </a:solidFill>
                <a:latin typeface="Tahoma" panose="020B0604030504040204" pitchFamily="34" charset="0"/>
                <a:cs typeface="Arial" panose="020B0604020202020204" pitchFamily="34" charset="0"/>
              </a:rPr>
              <a:t>: http://www.uml.edu/grad/Programs_of_Study/Criminal_Justice_Informatics.html).  </a:t>
            </a:r>
          </a:p>
          <a:p>
            <a:pPr eaLnBrk="1" hangingPunct="1">
              <a:spcBef>
                <a:spcPct val="0"/>
              </a:spcBef>
            </a:pPr>
            <a:r>
              <a:rPr lang="en-US" altLang="en-US" b="1" u="sng">
                <a:solidFill>
                  <a:srgbClr val="334C4A"/>
                </a:solidFill>
                <a:latin typeface="Tahoma" panose="020B0604030504040204" pitchFamily="34" charset="0"/>
              </a:rPr>
              <a:t>Biometrics</a:t>
            </a:r>
            <a:r>
              <a:rPr lang="en-US" altLang="en-US">
                <a:solidFill>
                  <a:srgbClr val="334C4A"/>
                </a:solidFill>
                <a:latin typeface="Tahoma" panose="020B0604030504040204" pitchFamily="34" charset="0"/>
              </a:rPr>
              <a:t> (ancient Greek: </a:t>
            </a:r>
            <a:r>
              <a:rPr lang="en-US" altLang="en-US" i="1">
                <a:solidFill>
                  <a:srgbClr val="334C4A"/>
                </a:solidFill>
                <a:latin typeface="Tahoma" panose="020B0604030504040204" pitchFamily="34" charset="0"/>
              </a:rPr>
              <a:t>bios</a:t>
            </a:r>
            <a:r>
              <a:rPr lang="en-US" altLang="en-US">
                <a:solidFill>
                  <a:srgbClr val="334C4A"/>
                </a:solidFill>
                <a:latin typeface="Tahoma" panose="020B0604030504040204" pitchFamily="34" charset="0"/>
              </a:rPr>
              <a:t> ="life", </a:t>
            </a:r>
            <a:r>
              <a:rPr lang="en-US" altLang="en-US" i="1">
                <a:solidFill>
                  <a:srgbClr val="334C4A"/>
                </a:solidFill>
                <a:latin typeface="Tahoma" panose="020B0604030504040204" pitchFamily="34" charset="0"/>
              </a:rPr>
              <a:t>metron</a:t>
            </a:r>
            <a:r>
              <a:rPr lang="en-US" altLang="en-US">
                <a:solidFill>
                  <a:srgbClr val="334C4A"/>
                </a:solidFill>
                <a:latin typeface="Tahoma" panose="020B0604030504040204" pitchFamily="34" charset="0"/>
              </a:rPr>
              <a:t> ="measure") is the study of methods for uniquely recognizing humans based upon one or more intrinsic physical or behavioral traits. The modern rapid advancements in networking, communication and mobility increased the need of reliable ways to verify the identity of any person. Biometric characteristics can be divided in two main classes, as represented in the figure above: 1) </a:t>
            </a:r>
            <a:r>
              <a:rPr lang="en-US" altLang="en-US" b="1">
                <a:solidFill>
                  <a:srgbClr val="334C4A"/>
                </a:solidFill>
                <a:latin typeface="Tahoma" panose="020B0604030504040204" pitchFamily="34" charset="0"/>
              </a:rPr>
              <a:t>physiological</a:t>
            </a:r>
            <a:r>
              <a:rPr lang="en-US" altLang="en-US">
                <a:solidFill>
                  <a:srgbClr val="334C4A"/>
                </a:solidFill>
                <a:latin typeface="Tahoma" panose="020B0604030504040204" pitchFamily="34" charset="0"/>
              </a:rPr>
              <a:t> are related to the shape of the body. The oldest traits, that have been used for more than 100 years, are fingerprints. Other examples are face recognition, hand geometry and iris recognition; 2) </a:t>
            </a:r>
            <a:r>
              <a:rPr lang="en-US" altLang="en-US" b="1">
                <a:solidFill>
                  <a:srgbClr val="334C4A"/>
                </a:solidFill>
                <a:latin typeface="Tahoma" panose="020B0604030504040204" pitchFamily="34" charset="0"/>
              </a:rPr>
              <a:t>behavioral</a:t>
            </a:r>
            <a:r>
              <a:rPr lang="en-US" altLang="en-US">
                <a:solidFill>
                  <a:srgbClr val="334C4A"/>
                </a:solidFill>
                <a:latin typeface="Tahoma" panose="020B0604030504040204" pitchFamily="34" charset="0"/>
              </a:rPr>
              <a:t> are related to the behavior of a person. The first characteristic to be used, still widely used today, is the signature. More modern approaches are the study of keystroke dynamics and of voice (</a:t>
            </a:r>
            <a:r>
              <a:rPr lang="en-US" altLang="en-US" b="1">
                <a:solidFill>
                  <a:srgbClr val="334C4A"/>
                </a:solidFill>
                <a:latin typeface="Tahoma" panose="020B0604030504040204" pitchFamily="34" charset="0"/>
              </a:rPr>
              <a:t>Source</a:t>
            </a:r>
            <a:r>
              <a:rPr lang="en-US" altLang="en-US">
                <a:solidFill>
                  <a:srgbClr val="334C4A"/>
                </a:solidFill>
                <a:latin typeface="Tahoma" panose="020B0604030504040204" pitchFamily="34" charset="0"/>
              </a:rPr>
              <a:t>: http://en.wikipedia.org/wiki/Biometrics).  </a:t>
            </a:r>
          </a:p>
          <a:p>
            <a:pPr eaLnBrk="1" hangingPunct="1">
              <a:spcBef>
                <a:spcPct val="0"/>
              </a:spcBef>
            </a:pPr>
            <a:r>
              <a:rPr lang="en-US" altLang="en-US" b="1" u="sng">
                <a:solidFill>
                  <a:srgbClr val="334C4A"/>
                </a:solidFill>
                <a:latin typeface="Tahoma" panose="020B0604030504040204" pitchFamily="34" charset="0"/>
                <a:cs typeface="Arial" panose="020B0604020202020204" pitchFamily="34" charset="0"/>
              </a:rPr>
              <a:t>Forensic Informatics</a:t>
            </a:r>
            <a:r>
              <a:rPr lang="en-US" altLang="en-US">
                <a:solidFill>
                  <a:srgbClr val="334C4A"/>
                </a:solidFill>
                <a:latin typeface="Tahoma" panose="020B0604030504040204" pitchFamily="34" charset="0"/>
                <a:cs typeface="Arial" panose="020B0604020202020204" pitchFamily="34" charset="0"/>
              </a:rPr>
              <a:t> aims to provide students with an understanding of the potential of information systems within the forensic investigation process. These systems are not just employed by investigators in a ‘reactive’ manner (for example, in the use of DNA databases) but increasingly more proactively. In the latter case examples include inferential databases for child homicide and data mining of crime patterns (</a:t>
            </a:r>
            <a:r>
              <a:rPr lang="en-US" altLang="en-US" b="1">
                <a:solidFill>
                  <a:srgbClr val="334C4A"/>
                </a:solidFill>
                <a:latin typeface="Tahoma" panose="020B0604030504040204" pitchFamily="34" charset="0"/>
                <a:cs typeface="Arial" panose="020B0604020202020204" pitchFamily="34" charset="0"/>
              </a:rPr>
              <a:t>Source</a:t>
            </a:r>
            <a:r>
              <a:rPr lang="en-US" altLang="en-US">
                <a:solidFill>
                  <a:srgbClr val="334C4A"/>
                </a:solidFill>
                <a:latin typeface="Tahoma" panose="020B0604030504040204" pitchFamily="34" charset="0"/>
                <a:cs typeface="Arial" panose="020B0604020202020204" pitchFamily="34" charset="0"/>
              </a:rPr>
              <a:t>: http://www.canterbury.ac.uk/courses/prospectus/undergraduate/c.asp?courseUrl=forensic-investigation). </a:t>
            </a:r>
          </a:p>
          <a:p>
            <a:pPr eaLnBrk="1" hangingPunct="1">
              <a:spcBef>
                <a:spcPct val="0"/>
              </a:spcBef>
            </a:pPr>
            <a:r>
              <a:rPr lang="en-US" altLang="en-US" b="1" u="sng">
                <a:solidFill>
                  <a:srgbClr val="334C4A"/>
                </a:solidFill>
                <a:latin typeface="Tahoma" panose="020B0604030504040204" pitchFamily="34" charset="0"/>
                <a:cs typeface="Arial" panose="020B0604020202020204" pitchFamily="34" charset="0"/>
              </a:rPr>
              <a:t>Information security</a:t>
            </a:r>
            <a:r>
              <a:rPr lang="en-US" altLang="en-US">
                <a:solidFill>
                  <a:srgbClr val="334C4A"/>
                </a:solidFill>
                <a:latin typeface="Tahoma" panose="020B0604030504040204" pitchFamily="34" charset="0"/>
                <a:cs typeface="Arial" panose="020B0604020202020204" pitchFamily="34" charset="0"/>
              </a:rPr>
              <a:t> is the process of protecting data from unauthorized access, use, disclosure, destruction, modification, or disruption. The terms </a:t>
            </a:r>
            <a:r>
              <a:rPr lang="en-US" altLang="en-US" b="1">
                <a:solidFill>
                  <a:srgbClr val="334C4A"/>
                </a:solidFill>
                <a:latin typeface="Tahoma" panose="020B0604030504040204" pitchFamily="34" charset="0"/>
                <a:cs typeface="Arial" panose="020B0604020202020204" pitchFamily="34" charset="0"/>
              </a:rPr>
              <a:t>information security</a:t>
            </a:r>
            <a:r>
              <a:rPr lang="en-US" altLang="en-US">
                <a:solidFill>
                  <a:srgbClr val="334C4A"/>
                </a:solidFill>
                <a:latin typeface="Tahoma" panose="020B0604030504040204" pitchFamily="34" charset="0"/>
                <a:cs typeface="Arial" panose="020B0604020202020204" pitchFamily="34" charset="0"/>
              </a:rPr>
              <a:t>, computer security and information assurance are frequently used interchangeably. These fields are interrelated and share the common goals of protecting the confidentiality, integrity and availability of information; however, there are some subtle differences between them (</a:t>
            </a:r>
            <a:r>
              <a:rPr lang="en-US" altLang="en-US" b="1">
                <a:solidFill>
                  <a:srgbClr val="334C4A"/>
                </a:solidFill>
                <a:latin typeface="Tahoma" panose="020B0604030504040204" pitchFamily="34" charset="0"/>
                <a:cs typeface="Arial" panose="020B0604020202020204" pitchFamily="34" charset="0"/>
              </a:rPr>
              <a:t>Source</a:t>
            </a:r>
            <a:r>
              <a:rPr lang="en-US" altLang="en-US">
                <a:solidFill>
                  <a:srgbClr val="334C4A"/>
                </a:solidFill>
                <a:latin typeface="Tahoma" panose="020B0604030504040204" pitchFamily="34" charset="0"/>
                <a:cs typeface="Arial" panose="020B0604020202020204" pitchFamily="34" charset="0"/>
              </a:rPr>
              <a:t>: http://en.wikipedia.org/wiki/Information_security).</a:t>
            </a:r>
            <a:endParaRPr lang="en-US" altLang="en-US">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33988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5081ABF9-B187-7F45-ADA9-17ECB8AF0F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BDBB576-DB33-8647-B97A-4156F78BDEA3}" type="slidenum">
              <a:rPr lang="en-US" altLang="en-US" sz="1200"/>
              <a:pPr/>
              <a:t>29</a:t>
            </a:fld>
            <a:endParaRPr lang="en-US" altLang="en-US" sz="1200"/>
          </a:p>
        </p:txBody>
      </p:sp>
      <p:sp>
        <p:nvSpPr>
          <p:cNvPr id="61443" name="Rectangle 2">
            <a:extLst>
              <a:ext uri="{FF2B5EF4-FFF2-40B4-BE49-F238E27FC236}">
                <a16:creationId xmlns:a16="http://schemas.microsoft.com/office/drawing/2014/main" id="{4512E212-0518-824D-B68B-2C0BCB523339}"/>
              </a:ext>
            </a:extLst>
          </p:cNvPr>
          <p:cNvSpPr>
            <a:spLocks noChangeArrowheads="1" noTextEdit="1"/>
          </p:cNvSpPr>
          <p:nvPr>
            <p:ph type="sldImg"/>
          </p:nvPr>
        </p:nvSpPr>
        <p:spPr>
          <a:ln/>
        </p:spPr>
      </p:sp>
      <p:sp>
        <p:nvSpPr>
          <p:cNvPr id="61444" name="Rectangle 3">
            <a:extLst>
              <a:ext uri="{FF2B5EF4-FFF2-40B4-BE49-F238E27FC236}">
                <a16:creationId xmlns:a16="http://schemas.microsoft.com/office/drawing/2014/main" id="{F3AE9C4D-EA58-0540-A979-445E9FF552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p>
            <a:pPr eaLnBrk="1" hangingPunct="1">
              <a:spcBef>
                <a:spcPct val="0"/>
              </a:spcBef>
            </a:pPr>
            <a:r>
              <a:rPr lang="en-US" altLang="en-US" b="1">
                <a:latin typeface="Arial" panose="020B0604020202020204" pitchFamily="34" charset="0"/>
              </a:rPr>
              <a:t>Motion Design</a:t>
            </a:r>
            <a:r>
              <a:rPr lang="en-US" altLang="en-US">
                <a:latin typeface="Arial" panose="020B0604020202020204" pitchFamily="34" charset="0"/>
              </a:rPr>
              <a:t> is a subset of </a:t>
            </a:r>
            <a:r>
              <a:rPr lang="en-US" altLang="en-US">
                <a:latin typeface="Arial" panose="020B0604020202020204" pitchFamily="34" charset="0"/>
                <a:hlinkClick r:id="rId3" action="ppaction://hlinkfile" tooltip="Graphic design"/>
              </a:rPr>
              <a:t>graphic design</a:t>
            </a:r>
            <a:r>
              <a:rPr lang="en-US" altLang="en-US">
                <a:latin typeface="Arial" panose="020B0604020202020204" pitchFamily="34" charset="0"/>
              </a:rPr>
              <a:t> in that it uses graphic design principles in a </a:t>
            </a:r>
            <a:r>
              <a:rPr lang="en-US" altLang="en-US">
                <a:latin typeface="Arial" panose="020B0604020202020204" pitchFamily="34" charset="0"/>
                <a:hlinkClick r:id="rId4" action="ppaction://hlinkfile" tooltip="Film"/>
              </a:rPr>
              <a:t>film</a:t>
            </a:r>
            <a:r>
              <a:rPr lang="en-US" altLang="en-US">
                <a:latin typeface="Arial" panose="020B0604020202020204" pitchFamily="34" charset="0"/>
              </a:rPr>
              <a:t> or </a:t>
            </a:r>
            <a:r>
              <a:rPr lang="en-US" altLang="en-US">
                <a:latin typeface="Arial" panose="020B0604020202020204" pitchFamily="34" charset="0"/>
                <a:hlinkClick r:id="rId5" action="ppaction://hlinkfile" tooltip="Video"/>
              </a:rPr>
              <a:t>video</a:t>
            </a:r>
            <a:r>
              <a:rPr lang="en-US" altLang="en-US">
                <a:latin typeface="Arial" panose="020B0604020202020204" pitchFamily="34" charset="0"/>
              </a:rPr>
              <a:t> context (or other temporally evolving visual medium) through the use of </a:t>
            </a:r>
            <a:r>
              <a:rPr lang="en-US" altLang="en-US">
                <a:latin typeface="Arial" panose="020B0604020202020204" pitchFamily="34" charset="0"/>
                <a:hlinkClick r:id="rId6" action="ppaction://hlinkfile" tooltip="Animation"/>
              </a:rPr>
              <a:t>animation</a:t>
            </a:r>
            <a:r>
              <a:rPr lang="en-US" altLang="en-US">
                <a:latin typeface="Arial" panose="020B0604020202020204" pitchFamily="34" charset="0"/>
              </a:rPr>
              <a:t> or </a:t>
            </a:r>
            <a:r>
              <a:rPr lang="en-US" altLang="en-US">
                <a:latin typeface="Arial" panose="020B0604020202020204" pitchFamily="34" charset="0"/>
                <a:hlinkClick r:id="rId7" action="ppaction://hlinkfile" tooltip="Film techniques"/>
              </a:rPr>
              <a:t>filmic techniques</a:t>
            </a:r>
            <a:r>
              <a:rPr lang="en-US" altLang="en-US">
                <a:latin typeface="Arial" panose="020B0604020202020204" pitchFamily="34" charset="0"/>
              </a:rPr>
              <a:t>. Examples include the typography and graphics you see as the titles for a film, or opening sequences for television or the spinning, web-based animations, three-dimensional logo for a television channel. (</a:t>
            </a:r>
            <a:r>
              <a:rPr lang="en-US" altLang="en-US" b="1">
                <a:latin typeface="Arial" panose="020B0604020202020204" pitchFamily="34" charset="0"/>
              </a:rPr>
              <a:t>Source:</a:t>
            </a:r>
            <a:r>
              <a:rPr lang="en-US" altLang="en-US">
                <a:latin typeface="Arial" panose="020B0604020202020204" pitchFamily="34" charset="0"/>
              </a:rPr>
              <a:t> http://en.wikipedia.org/wiki/Motion_graphic_design)</a:t>
            </a:r>
          </a:p>
          <a:p>
            <a:pPr eaLnBrk="1" hangingPunct="1">
              <a:spcBef>
                <a:spcPct val="0"/>
              </a:spcBef>
            </a:pPr>
            <a:r>
              <a:rPr lang="en-US" altLang="en-US" b="1">
                <a:latin typeface="Arial" panose="020B0604020202020204" pitchFamily="34" charset="0"/>
              </a:rPr>
              <a:t>Animation</a:t>
            </a:r>
            <a:r>
              <a:rPr lang="en-US" altLang="en-US">
                <a:latin typeface="Arial" panose="020B0604020202020204" pitchFamily="34" charset="0"/>
              </a:rPr>
              <a:t> is the rapid display of a sequence of images of 2-D or 3-D artwork or model positions in order to create an illusion of movement. It is an </a:t>
            </a:r>
            <a:r>
              <a:rPr lang="en-US" altLang="en-US">
                <a:latin typeface="Arial" panose="020B0604020202020204" pitchFamily="34" charset="0"/>
                <a:hlinkClick r:id="rId8" action="ppaction://hlinkfile" tooltip="Optical illusion"/>
              </a:rPr>
              <a:t>optical illusion</a:t>
            </a:r>
            <a:r>
              <a:rPr lang="en-US" altLang="en-US">
                <a:latin typeface="Arial" panose="020B0604020202020204" pitchFamily="34" charset="0"/>
              </a:rPr>
              <a:t> of </a:t>
            </a:r>
            <a:r>
              <a:rPr lang="en-US" altLang="en-US">
                <a:latin typeface="Arial" panose="020B0604020202020204" pitchFamily="34" charset="0"/>
                <a:hlinkClick r:id="rId9" action="ppaction://hlinkfile" tooltip="Motion (physics)"/>
              </a:rPr>
              <a:t>motion</a:t>
            </a:r>
            <a:r>
              <a:rPr lang="en-US" altLang="en-US">
                <a:latin typeface="Arial" panose="020B0604020202020204" pitchFamily="34" charset="0"/>
              </a:rPr>
              <a:t> due to the phenomenon of </a:t>
            </a:r>
            <a:r>
              <a:rPr lang="en-US" altLang="en-US">
                <a:latin typeface="Arial" panose="020B0604020202020204" pitchFamily="34" charset="0"/>
                <a:hlinkClick r:id="rId10" action="ppaction://hlinkfile" tooltip="Persistence of vision"/>
              </a:rPr>
              <a:t>persistence of vision</a:t>
            </a:r>
            <a:r>
              <a:rPr lang="en-US" altLang="en-US">
                <a:latin typeface="Arial" panose="020B0604020202020204" pitchFamily="34" charset="0"/>
              </a:rPr>
              <a:t>, and can be created and demonstrated in a number of ways. (</a:t>
            </a:r>
            <a:r>
              <a:rPr lang="en-US" altLang="en-US" b="1">
                <a:latin typeface="Arial" panose="020B0604020202020204" pitchFamily="34" charset="0"/>
              </a:rPr>
              <a:t>Source:</a:t>
            </a:r>
            <a:r>
              <a:rPr lang="en-US" altLang="en-US">
                <a:latin typeface="Arial" panose="020B0604020202020204" pitchFamily="34" charset="0"/>
              </a:rPr>
              <a:t> http://en.wikipedia.org/wiki/Animation) </a:t>
            </a:r>
          </a:p>
          <a:p>
            <a:pPr eaLnBrk="1" hangingPunct="1">
              <a:spcBef>
                <a:spcPct val="0"/>
              </a:spcBef>
            </a:pPr>
            <a:r>
              <a:rPr lang="en-US" altLang="en-US" b="1">
                <a:latin typeface="Arial" panose="020B0604020202020204" pitchFamily="34" charset="0"/>
              </a:rPr>
              <a:t>Computer graphics</a:t>
            </a:r>
            <a:r>
              <a:rPr lang="en-US" altLang="en-US">
                <a:latin typeface="Arial" panose="020B0604020202020204" pitchFamily="34" charset="0"/>
              </a:rPr>
              <a:t> are </a:t>
            </a:r>
            <a:r>
              <a:rPr lang="en-US" altLang="en-US">
                <a:latin typeface="Arial" panose="020B0604020202020204" pitchFamily="34" charset="0"/>
                <a:hlinkClick r:id="rId11" action="ppaction://hlinkfile" tooltip="Graphics"/>
              </a:rPr>
              <a:t>graphics</a:t>
            </a:r>
            <a:r>
              <a:rPr lang="en-US" altLang="en-US">
                <a:latin typeface="Arial" panose="020B0604020202020204" pitchFamily="34" charset="0"/>
              </a:rPr>
              <a:t> created using </a:t>
            </a:r>
            <a:r>
              <a:rPr lang="en-US" altLang="en-US">
                <a:latin typeface="Arial" panose="020B0604020202020204" pitchFamily="34" charset="0"/>
                <a:hlinkClick r:id="rId12" action="ppaction://hlinkfile" tooltip="Computer"/>
              </a:rPr>
              <a:t>computers</a:t>
            </a:r>
            <a:r>
              <a:rPr lang="en-US" altLang="en-US">
                <a:latin typeface="Arial" panose="020B0604020202020204" pitchFamily="34" charset="0"/>
              </a:rPr>
              <a:t> and, more generally, the </a:t>
            </a:r>
            <a:r>
              <a:rPr lang="en-US" altLang="en-US">
                <a:latin typeface="Arial" panose="020B0604020202020204" pitchFamily="34" charset="0"/>
                <a:hlinkClick r:id="rId13" action="ppaction://hlinkfile" tooltip="Representation"/>
              </a:rPr>
              <a:t>representation</a:t>
            </a:r>
            <a:r>
              <a:rPr lang="en-US" altLang="en-US">
                <a:latin typeface="Arial" panose="020B0604020202020204" pitchFamily="34" charset="0"/>
              </a:rPr>
              <a:t> and </a:t>
            </a:r>
            <a:r>
              <a:rPr lang="en-US" altLang="en-US">
                <a:latin typeface="Arial" panose="020B0604020202020204" pitchFamily="34" charset="0"/>
                <a:hlinkClick r:id="rId14" action="ppaction://hlinkfile" tooltip="Manipulation"/>
              </a:rPr>
              <a:t>manipulation</a:t>
            </a:r>
            <a:r>
              <a:rPr lang="en-US" altLang="en-US">
                <a:latin typeface="Arial" panose="020B0604020202020204" pitchFamily="34" charset="0"/>
              </a:rPr>
              <a:t> of </a:t>
            </a:r>
            <a:r>
              <a:rPr lang="en-US" altLang="en-US">
                <a:latin typeface="Arial" panose="020B0604020202020204" pitchFamily="34" charset="0"/>
                <a:hlinkClick r:id="rId15" action="ppaction://hlinkfile" tooltip="Image"/>
              </a:rPr>
              <a:t>image</a:t>
            </a:r>
            <a:r>
              <a:rPr lang="en-US" altLang="en-US">
                <a:latin typeface="Arial" panose="020B0604020202020204" pitchFamily="34" charset="0"/>
              </a:rPr>
              <a:t> </a:t>
            </a:r>
            <a:r>
              <a:rPr lang="en-US" altLang="en-US">
                <a:latin typeface="Arial" panose="020B0604020202020204" pitchFamily="34" charset="0"/>
                <a:hlinkClick r:id="rId16" action="ppaction://hlinkfile" tooltip="Data"/>
              </a:rPr>
              <a:t>data</a:t>
            </a:r>
            <a:r>
              <a:rPr lang="en-US" altLang="en-US">
                <a:latin typeface="Arial" panose="020B0604020202020204" pitchFamily="34" charset="0"/>
              </a:rPr>
              <a:t> by a </a:t>
            </a:r>
            <a:r>
              <a:rPr lang="en-US" altLang="en-US">
                <a:latin typeface="Arial" panose="020B0604020202020204" pitchFamily="34" charset="0"/>
                <a:hlinkClick r:id="rId12" action="ppaction://hlinkfile" tooltip="Computer"/>
              </a:rPr>
              <a:t>computer</a:t>
            </a:r>
            <a:r>
              <a:rPr lang="en-US" altLang="en-US">
                <a:latin typeface="Arial" panose="020B0604020202020204" pitchFamily="34" charset="0"/>
              </a:rPr>
              <a:t>. (</a:t>
            </a:r>
            <a:r>
              <a:rPr lang="en-US" altLang="en-US" b="1">
                <a:latin typeface="Arial" panose="020B0604020202020204" pitchFamily="34" charset="0"/>
              </a:rPr>
              <a:t>Source: </a:t>
            </a:r>
            <a:r>
              <a:rPr lang="en-US" altLang="en-US">
                <a:latin typeface="Arial" panose="020B0604020202020204" pitchFamily="34" charset="0"/>
              </a:rPr>
              <a:t>http://en.wikipedia.org/wiki/Computer_graphics)</a:t>
            </a:r>
            <a:br>
              <a:rPr lang="en-US" altLang="en-US">
                <a:latin typeface="Arial" panose="020B0604020202020204" pitchFamily="34" charset="0"/>
              </a:rPr>
            </a:br>
            <a:r>
              <a:rPr lang="en-US" altLang="en-US" b="1">
                <a:latin typeface="Arial" panose="020B0604020202020204" pitchFamily="34" charset="0"/>
              </a:rPr>
              <a:t>Computational linguistics</a:t>
            </a:r>
            <a:r>
              <a:rPr lang="en-US" altLang="en-US">
                <a:latin typeface="Arial" panose="020B0604020202020204" pitchFamily="34" charset="0"/>
              </a:rPr>
              <a:t> is an </a:t>
            </a:r>
            <a:r>
              <a:rPr lang="en-US" altLang="en-US">
                <a:latin typeface="Arial" panose="020B0604020202020204" pitchFamily="34" charset="0"/>
                <a:hlinkClick r:id="rId17" action="ppaction://hlinkfile" tooltip="Interdisciplinary"/>
              </a:rPr>
              <a:t>interdisciplinary</a:t>
            </a:r>
            <a:r>
              <a:rPr lang="en-US" altLang="en-US">
                <a:latin typeface="Arial" panose="020B0604020202020204" pitchFamily="34" charset="0"/>
              </a:rPr>
              <a:t> field dealing with the </a:t>
            </a:r>
            <a:r>
              <a:rPr lang="en-US" altLang="en-US">
                <a:latin typeface="Arial" panose="020B0604020202020204" pitchFamily="34" charset="0"/>
                <a:hlinkClick r:id="rId18" action="ppaction://hlinkfile" tooltip="Statistics"/>
              </a:rPr>
              <a:t>statistical</a:t>
            </a:r>
            <a:r>
              <a:rPr lang="en-US" altLang="en-US">
                <a:latin typeface="Arial" panose="020B0604020202020204" pitchFamily="34" charset="0"/>
              </a:rPr>
              <a:t> and/or rule-based modeling of </a:t>
            </a:r>
            <a:r>
              <a:rPr lang="en-US" altLang="en-US">
                <a:latin typeface="Arial" panose="020B0604020202020204" pitchFamily="34" charset="0"/>
                <a:hlinkClick r:id="rId19" action="ppaction://hlinkfile" tooltip="Natural language"/>
              </a:rPr>
              <a:t>natural language</a:t>
            </a:r>
            <a:r>
              <a:rPr lang="en-US" altLang="en-US">
                <a:latin typeface="Arial" panose="020B0604020202020204" pitchFamily="34" charset="0"/>
              </a:rPr>
              <a:t> from a computational perspective. This modeling is not limited to any particular field of </a:t>
            </a:r>
            <a:r>
              <a:rPr lang="en-US" altLang="en-US">
                <a:latin typeface="Arial" panose="020B0604020202020204" pitchFamily="34" charset="0"/>
                <a:hlinkClick r:id="rId20" action="ppaction://hlinkfile" tooltip="Linguistics"/>
              </a:rPr>
              <a:t>linguistics</a:t>
            </a:r>
            <a:r>
              <a:rPr lang="en-US" altLang="en-US">
                <a:latin typeface="Arial" panose="020B0604020202020204" pitchFamily="34" charset="0"/>
              </a:rPr>
              <a:t>. </a:t>
            </a:r>
            <a:r>
              <a:rPr lang="en-US" altLang="en-US" b="1">
                <a:latin typeface="Arial" panose="020B0604020202020204" pitchFamily="34" charset="0"/>
              </a:rPr>
              <a:t>Source:</a:t>
            </a:r>
            <a:r>
              <a:rPr lang="en-US" altLang="en-US">
                <a:latin typeface="Arial" panose="020B0604020202020204" pitchFamily="34" charset="0"/>
              </a:rPr>
              <a:t> http://en.wikipedia.org/wiki/Computational_linguistics</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b="1">
                <a:latin typeface="Arial" panose="020B0604020202020204" pitchFamily="34" charset="0"/>
              </a:rPr>
              <a:t>Speech Recognition Software </a:t>
            </a:r>
            <a:r>
              <a:rPr lang="en-US" altLang="en-US">
                <a:latin typeface="Arial" panose="020B0604020202020204" pitchFamily="34" charset="0"/>
              </a:rPr>
              <a:t>Modern</a:t>
            </a:r>
            <a:r>
              <a:rPr lang="en-US" altLang="en-US" b="1">
                <a:latin typeface="Arial" panose="020B0604020202020204" pitchFamily="34" charset="0"/>
              </a:rPr>
              <a:t> </a:t>
            </a:r>
            <a:r>
              <a:rPr lang="en-US" altLang="en-US" b="1">
                <a:latin typeface="Arial" panose="020B0604020202020204" pitchFamily="34" charset="0"/>
                <a:hlinkClick r:id="rId21" action="ppaction://hlinkfile" tooltip="Speech recognition"/>
              </a:rPr>
              <a:t>speech recognition</a:t>
            </a:r>
            <a:r>
              <a:rPr lang="en-US" altLang="en-US" b="1">
                <a:latin typeface="Arial" panose="020B0604020202020204" pitchFamily="34" charset="0"/>
              </a:rPr>
              <a:t> software</a:t>
            </a:r>
            <a:r>
              <a:rPr lang="en-US" altLang="en-US">
                <a:latin typeface="Arial" panose="020B0604020202020204" pitchFamily="34" charset="0"/>
              </a:rPr>
              <a:t> enables a single </a:t>
            </a:r>
            <a:r>
              <a:rPr lang="en-US" altLang="en-US">
                <a:latin typeface="Arial" panose="020B0604020202020204" pitchFamily="34" charset="0"/>
                <a:hlinkClick r:id="rId12" action="ppaction://hlinkfile" tooltip="Computer"/>
              </a:rPr>
              <a:t>computer</a:t>
            </a:r>
            <a:r>
              <a:rPr lang="en-US" altLang="en-US">
                <a:latin typeface="Arial" panose="020B0604020202020204" pitchFamily="34" charset="0"/>
              </a:rPr>
              <a:t> user to speak text and/or commands to the computer, largely, but not entirely, bypassing the use of the </a:t>
            </a:r>
            <a:r>
              <a:rPr lang="en-US" altLang="en-US">
                <a:latin typeface="Arial" panose="020B0604020202020204" pitchFamily="34" charset="0"/>
                <a:hlinkClick r:id="rId22" action="ppaction://hlinkfile" tooltip="Keyboard (computing)"/>
              </a:rPr>
              <a:t>keyboard</a:t>
            </a:r>
            <a:r>
              <a:rPr lang="en-US" altLang="en-US">
                <a:latin typeface="Arial" panose="020B0604020202020204" pitchFamily="34" charset="0"/>
              </a:rPr>
              <a:t> and </a:t>
            </a:r>
            <a:r>
              <a:rPr lang="en-US" altLang="en-US">
                <a:latin typeface="Arial" panose="020B0604020202020204" pitchFamily="34" charset="0"/>
                <a:hlinkClick r:id="rId22" action="ppaction://hlinkfile" tooltip="Keyboard (computing)"/>
              </a:rPr>
              <a:t>mouse</a:t>
            </a:r>
            <a:r>
              <a:rPr lang="en-US" altLang="en-US">
                <a:latin typeface="Arial" panose="020B0604020202020204" pitchFamily="34" charset="0"/>
              </a:rPr>
              <a:t> </a:t>
            </a:r>
            <a:r>
              <a:rPr lang="en-US" altLang="en-US">
                <a:latin typeface="Arial" panose="020B0604020202020204" pitchFamily="34" charset="0"/>
                <a:hlinkClick r:id="rId23" action="ppaction://hlinkfile" tooltip="Interface (computer science)"/>
              </a:rPr>
              <a:t>interface</a:t>
            </a:r>
            <a:r>
              <a:rPr lang="en-US" altLang="en-US">
                <a:latin typeface="Arial" panose="020B0604020202020204" pitchFamily="34" charset="0"/>
              </a:rPr>
              <a:t>.</a:t>
            </a: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b="1">
                <a:latin typeface="Arial" panose="020B0604020202020204" pitchFamily="34" charset="0"/>
              </a:rPr>
              <a:t>Human–computer interaction</a:t>
            </a:r>
            <a:r>
              <a:rPr lang="en-US" altLang="en-US">
                <a:latin typeface="Arial" panose="020B0604020202020204" pitchFamily="34" charset="0"/>
              </a:rPr>
              <a:t> (</a:t>
            </a:r>
            <a:r>
              <a:rPr lang="en-US" altLang="en-US" b="1">
                <a:latin typeface="Arial" panose="020B0604020202020204" pitchFamily="34" charset="0"/>
              </a:rPr>
              <a:t>HCI</a:t>
            </a:r>
            <a:r>
              <a:rPr lang="en-US" altLang="en-US">
                <a:latin typeface="Arial" panose="020B0604020202020204" pitchFamily="34" charset="0"/>
              </a:rPr>
              <a:t>) is the study of interaction between people (</a:t>
            </a:r>
            <a:r>
              <a:rPr lang="en-US" altLang="en-US">
                <a:latin typeface="Arial" panose="020B0604020202020204" pitchFamily="34" charset="0"/>
                <a:hlinkClick r:id="rId24" action="ppaction://hlinkfile" tooltip="User (computing)"/>
              </a:rPr>
              <a:t>users</a:t>
            </a:r>
            <a:r>
              <a:rPr lang="en-US" altLang="en-US">
                <a:latin typeface="Arial" panose="020B0604020202020204" pitchFamily="34" charset="0"/>
              </a:rPr>
              <a:t>) and </a:t>
            </a:r>
            <a:r>
              <a:rPr lang="en-US" altLang="en-US">
                <a:latin typeface="Arial" panose="020B0604020202020204" pitchFamily="34" charset="0"/>
                <a:hlinkClick r:id="rId12" action="ppaction://hlinkfile" tooltip="Computer"/>
              </a:rPr>
              <a:t>computers</a:t>
            </a:r>
            <a:r>
              <a:rPr lang="en-US" altLang="en-US">
                <a:latin typeface="Arial" panose="020B0604020202020204" pitchFamily="34" charset="0"/>
              </a:rPr>
              <a:t>. It is often regarded as the intersection of </a:t>
            </a:r>
            <a:r>
              <a:rPr lang="en-US" altLang="en-US">
                <a:latin typeface="Arial" panose="020B0604020202020204" pitchFamily="34" charset="0"/>
                <a:hlinkClick r:id="rId25" action="ppaction://hlinkfile" tooltip="Computer science"/>
              </a:rPr>
              <a:t>computer science</a:t>
            </a:r>
            <a:r>
              <a:rPr lang="en-US" altLang="en-US">
                <a:latin typeface="Arial" panose="020B0604020202020204" pitchFamily="34" charset="0"/>
              </a:rPr>
              <a:t>, </a:t>
            </a:r>
            <a:r>
              <a:rPr lang="en-US" altLang="en-US">
                <a:latin typeface="Arial" panose="020B0604020202020204" pitchFamily="34" charset="0"/>
                <a:hlinkClick r:id="rId26" action="ppaction://hlinkfile" tooltip="Behavioral sciences"/>
              </a:rPr>
              <a:t>behavioral sciences</a:t>
            </a:r>
            <a:r>
              <a:rPr lang="en-US" altLang="en-US">
                <a:latin typeface="Arial" panose="020B0604020202020204" pitchFamily="34" charset="0"/>
              </a:rPr>
              <a:t>, </a:t>
            </a:r>
            <a:r>
              <a:rPr lang="en-US" altLang="en-US">
                <a:latin typeface="Arial" panose="020B0604020202020204" pitchFamily="34" charset="0"/>
                <a:hlinkClick r:id="rId27" action="ppaction://hlinkfile" tooltip="Design"/>
              </a:rPr>
              <a:t>design</a:t>
            </a:r>
            <a:r>
              <a:rPr lang="en-US" altLang="en-US">
                <a:latin typeface="Arial" panose="020B0604020202020204" pitchFamily="34" charset="0"/>
              </a:rPr>
              <a:t> and </a:t>
            </a:r>
            <a:r>
              <a:rPr lang="en-US" altLang="en-US">
                <a:latin typeface="Arial" panose="020B0604020202020204" pitchFamily="34" charset="0"/>
                <a:hlinkClick r:id="rId28" action="ppaction://hlinkfile" tooltip="List of human-computer interaction topics"/>
              </a:rPr>
              <a:t>several other fields of study</a:t>
            </a:r>
            <a:r>
              <a:rPr lang="en-US" altLang="en-US">
                <a:latin typeface="Arial" panose="020B0604020202020204" pitchFamily="34" charset="0"/>
              </a:rPr>
              <a:t>. Interaction between users and computers occurs at the </a:t>
            </a:r>
            <a:r>
              <a:rPr lang="en-US" altLang="en-US">
                <a:latin typeface="Arial" panose="020B0604020202020204" pitchFamily="34" charset="0"/>
                <a:hlinkClick r:id="rId29" action="ppaction://hlinkfile" tooltip="User interface"/>
              </a:rPr>
              <a:t>user interface</a:t>
            </a:r>
            <a:r>
              <a:rPr lang="en-US" altLang="en-US">
                <a:latin typeface="Arial" panose="020B0604020202020204" pitchFamily="34" charset="0"/>
              </a:rPr>
              <a:t> (or simply </a:t>
            </a:r>
            <a:r>
              <a:rPr lang="en-US" altLang="en-US" i="1">
                <a:latin typeface="Arial" panose="020B0604020202020204" pitchFamily="34" charset="0"/>
              </a:rPr>
              <a:t>interface</a:t>
            </a:r>
            <a:r>
              <a:rPr lang="en-US" altLang="en-US">
                <a:latin typeface="Arial" panose="020B0604020202020204" pitchFamily="34" charset="0"/>
              </a:rPr>
              <a:t>), which includes both </a:t>
            </a:r>
            <a:r>
              <a:rPr lang="en-US" altLang="en-US">
                <a:latin typeface="Arial" panose="020B0604020202020204" pitchFamily="34" charset="0"/>
                <a:hlinkClick r:id="rId30" action="ppaction://hlinkfile" tooltip="Software"/>
              </a:rPr>
              <a:t>software</a:t>
            </a:r>
            <a:r>
              <a:rPr lang="en-US" altLang="en-US">
                <a:latin typeface="Arial" panose="020B0604020202020204" pitchFamily="34" charset="0"/>
              </a:rPr>
              <a:t> and </a:t>
            </a:r>
            <a:r>
              <a:rPr lang="en-US" altLang="en-US">
                <a:latin typeface="Arial" panose="020B0604020202020204" pitchFamily="34" charset="0"/>
                <a:hlinkClick r:id="rId31" action="ppaction://hlinkfile" tooltip="Computer hardware"/>
              </a:rPr>
              <a:t>hardware</a:t>
            </a:r>
            <a:r>
              <a:rPr lang="en-US" altLang="en-US">
                <a:latin typeface="Arial" panose="020B0604020202020204" pitchFamily="34" charset="0"/>
              </a:rPr>
              <a:t>; for example, characters or objects displayed by software on a </a:t>
            </a:r>
            <a:r>
              <a:rPr lang="en-US" altLang="en-US">
                <a:latin typeface="Arial" panose="020B0604020202020204" pitchFamily="34" charset="0"/>
                <a:hlinkClick r:id="rId32" action="ppaction://hlinkfile" tooltip="Personal computer"/>
              </a:rPr>
              <a:t>personal computer</a:t>
            </a:r>
            <a:r>
              <a:rPr lang="en-US" altLang="en-US">
                <a:latin typeface="Arial" panose="020B0604020202020204" pitchFamily="34" charset="0"/>
              </a:rPr>
              <a:t>'s </a:t>
            </a:r>
            <a:r>
              <a:rPr lang="en-US" altLang="en-US">
                <a:latin typeface="Arial" panose="020B0604020202020204" pitchFamily="34" charset="0"/>
                <a:hlinkClick r:id="rId33" action="ppaction://hlinkfile" tooltip="Computer monitor"/>
              </a:rPr>
              <a:t>monitor</a:t>
            </a:r>
            <a:r>
              <a:rPr lang="en-US" altLang="en-US">
                <a:latin typeface="Arial" panose="020B0604020202020204" pitchFamily="34" charset="0"/>
              </a:rPr>
              <a:t>, input received from users via hardware </a:t>
            </a:r>
            <a:r>
              <a:rPr lang="en-US" altLang="en-US">
                <a:latin typeface="Arial" panose="020B0604020202020204" pitchFamily="34" charset="0"/>
                <a:hlinkClick r:id="rId34" action="ppaction://hlinkfile" tooltip="Peripherals"/>
              </a:rPr>
              <a:t>peripherals</a:t>
            </a:r>
            <a:r>
              <a:rPr lang="en-US" altLang="en-US">
                <a:latin typeface="Arial" panose="020B0604020202020204" pitchFamily="34" charset="0"/>
              </a:rPr>
              <a:t> such as </a:t>
            </a:r>
            <a:r>
              <a:rPr lang="en-US" altLang="en-US">
                <a:latin typeface="Arial" panose="020B0604020202020204" pitchFamily="34" charset="0"/>
                <a:hlinkClick r:id="rId35" action="ppaction://hlinkfile" tooltip="Computer keyboard"/>
              </a:rPr>
              <a:t>keyboards</a:t>
            </a:r>
            <a:r>
              <a:rPr lang="en-US" altLang="en-US">
                <a:latin typeface="Arial" panose="020B0604020202020204" pitchFamily="34" charset="0"/>
              </a:rPr>
              <a:t> and </a:t>
            </a:r>
            <a:r>
              <a:rPr lang="en-US" altLang="en-US">
                <a:latin typeface="Arial" panose="020B0604020202020204" pitchFamily="34" charset="0"/>
                <a:hlinkClick r:id="rId36" action="ppaction://hlinkfile" tooltip="Mouse (computing)"/>
              </a:rPr>
              <a:t>mice</a:t>
            </a:r>
            <a:r>
              <a:rPr lang="en-US" altLang="en-US">
                <a:latin typeface="Arial" panose="020B0604020202020204" pitchFamily="34" charset="0"/>
              </a:rPr>
              <a:t>, and other user interactions with large-scale computerized systems such as aircraft and power plants. </a:t>
            </a:r>
            <a:r>
              <a:rPr lang="en-US" altLang="en-US" b="1">
                <a:latin typeface="Arial" panose="020B0604020202020204" pitchFamily="34" charset="0"/>
              </a:rPr>
              <a:t>Source:</a:t>
            </a:r>
            <a:r>
              <a:rPr lang="en-US" altLang="en-US">
                <a:latin typeface="Arial" panose="020B0604020202020204" pitchFamily="34" charset="0"/>
              </a:rPr>
              <a:t> http://en.wikipedia.org/wiki/Human%E2%80%93computer_interaction</a:t>
            </a: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latin typeface="Arial" panose="020B0604020202020204" pitchFamily="34" charset="0"/>
            </a:endParaRPr>
          </a:p>
          <a:p>
            <a:pPr eaLnBrk="1" hangingPunct="1">
              <a:spcBef>
                <a:spcPct val="0"/>
              </a:spcBef>
            </a:pPr>
            <a:endParaRPr lang="en-US" altLang="en-US">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4006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426B2008-AD29-FC42-870A-EB630BD46747}"/>
              </a:ext>
            </a:extLst>
          </p:cNvPr>
          <p:cNvSpPr>
            <a:spLocks noGrp="1" noRot="1" noChangeAspect="1"/>
          </p:cNvSpPr>
          <p:nvPr>
            <p:ph type="sldImg"/>
          </p:nvPr>
        </p:nvSpPr>
        <p:spPr>
          <a:ln/>
        </p:spPr>
      </p:sp>
      <p:sp>
        <p:nvSpPr>
          <p:cNvPr id="25603" name="Notes Placeholder 2">
            <a:extLst>
              <a:ext uri="{FF2B5EF4-FFF2-40B4-BE49-F238E27FC236}">
                <a16:creationId xmlns:a16="http://schemas.microsoft.com/office/drawing/2014/main" id="{5377D95F-C848-E343-B787-2368A916BB2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5604" name="Slide Number Placeholder 3">
            <a:extLst>
              <a:ext uri="{FF2B5EF4-FFF2-40B4-BE49-F238E27FC236}">
                <a16:creationId xmlns:a16="http://schemas.microsoft.com/office/drawing/2014/main" id="{83A6CDCB-3F6E-B341-BC98-E93622C83C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86FB83-C160-C745-AD50-D749394A4DE5}" type="slidenum">
              <a:rPr lang="en-US" altLang="en-US" sz="1200"/>
              <a:pPr/>
              <a:t>11</a:t>
            </a:fld>
            <a:endParaRPr lang="en-US" altLang="en-US" sz="1200"/>
          </a:p>
        </p:txBody>
      </p:sp>
    </p:spTree>
    <p:extLst>
      <p:ext uri="{BB962C8B-B14F-4D97-AF65-F5344CB8AC3E}">
        <p14:creationId xmlns:p14="http://schemas.microsoft.com/office/powerpoint/2010/main" val="4163066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8C8015CD-420E-E549-8740-F62B81D927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20666EE-F824-5546-8D80-178098AD3A48}" type="slidenum">
              <a:rPr lang="en-US" altLang="en-US" sz="1200"/>
              <a:pPr/>
              <a:t>30</a:t>
            </a:fld>
            <a:endParaRPr lang="en-US" altLang="en-US" sz="1200"/>
          </a:p>
        </p:txBody>
      </p:sp>
      <p:sp>
        <p:nvSpPr>
          <p:cNvPr id="63491" name="Rectangle 2">
            <a:extLst>
              <a:ext uri="{FF2B5EF4-FFF2-40B4-BE49-F238E27FC236}">
                <a16:creationId xmlns:a16="http://schemas.microsoft.com/office/drawing/2014/main" id="{B84A2122-7F45-0242-BCB0-D5D7F0214D46}"/>
              </a:ext>
            </a:extLst>
          </p:cNvPr>
          <p:cNvSpPr>
            <a:spLocks noChangeArrowheads="1" noTextEdit="1"/>
          </p:cNvSpPr>
          <p:nvPr>
            <p:ph type="sldImg"/>
          </p:nvPr>
        </p:nvSpPr>
        <p:spPr>
          <a:ln/>
        </p:spPr>
      </p:sp>
      <p:sp>
        <p:nvSpPr>
          <p:cNvPr id="63492" name="Rectangle 3">
            <a:extLst>
              <a:ext uri="{FF2B5EF4-FFF2-40B4-BE49-F238E27FC236}">
                <a16:creationId xmlns:a16="http://schemas.microsoft.com/office/drawing/2014/main" id="{08D0EAE5-BC8F-9A4A-8167-3A59870F62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p>
            <a:pPr eaLnBrk="1" hangingPunct="1">
              <a:spcBef>
                <a:spcPct val="0"/>
              </a:spcBef>
            </a:pPr>
            <a:r>
              <a:rPr lang="en-US" altLang="en-US" b="1">
                <a:latin typeface="Tahoma" panose="020B0604030504040204" pitchFamily="34" charset="0"/>
              </a:rPr>
              <a:t>ADDITIONAL INFORMATION FOR PRESENTERS:</a:t>
            </a:r>
          </a:p>
          <a:p>
            <a:pPr eaLnBrk="1" hangingPunct="1">
              <a:spcBef>
                <a:spcPct val="0"/>
              </a:spcBef>
            </a:pPr>
            <a:r>
              <a:rPr lang="en-US" altLang="en-US" b="1">
                <a:latin typeface="Tahoma" panose="020B0604030504040204" pitchFamily="34" charset="0"/>
                <a:cs typeface="Tahoma" panose="020B0604030504040204" pitchFamily="34" charset="0"/>
              </a:rPr>
              <a:t>Educational technology</a:t>
            </a:r>
            <a:r>
              <a:rPr lang="en-US" altLang="en-US">
                <a:latin typeface="Tahoma" panose="020B0604030504040204" pitchFamily="34" charset="0"/>
                <a:cs typeface="Tahoma" panose="020B0604030504040204" pitchFamily="34" charset="0"/>
              </a:rPr>
              <a:t> is the use of </a:t>
            </a:r>
            <a:r>
              <a:rPr lang="en-US" altLang="en-US">
                <a:latin typeface="Tahoma" panose="020B0604030504040204" pitchFamily="34" charset="0"/>
                <a:cs typeface="Tahoma" panose="020B0604030504040204" pitchFamily="34" charset="0"/>
                <a:hlinkClick r:id="rId3" tooltip="Technology"/>
              </a:rPr>
              <a:t>technology</a:t>
            </a:r>
            <a:r>
              <a:rPr lang="en-US" altLang="en-US">
                <a:latin typeface="Tahoma" panose="020B0604030504040204" pitchFamily="34" charset="0"/>
                <a:cs typeface="Tahoma" panose="020B0604030504040204" pitchFamily="34" charset="0"/>
              </a:rPr>
              <a:t> in </a:t>
            </a:r>
            <a:r>
              <a:rPr lang="en-US" altLang="en-US">
                <a:latin typeface="Tahoma" panose="020B0604030504040204" pitchFamily="34" charset="0"/>
                <a:cs typeface="Tahoma" panose="020B0604030504040204" pitchFamily="34" charset="0"/>
                <a:hlinkClick r:id="rId4" tooltip="Education"/>
              </a:rPr>
              <a:t>education</a:t>
            </a:r>
            <a:r>
              <a:rPr lang="en-US" altLang="en-US">
                <a:latin typeface="Tahoma" panose="020B0604030504040204" pitchFamily="34" charset="0"/>
                <a:cs typeface="Tahoma" panose="020B0604030504040204" pitchFamily="34" charset="0"/>
              </a:rPr>
              <a:t> to improve </a:t>
            </a:r>
            <a:r>
              <a:rPr lang="en-US" altLang="en-US">
                <a:latin typeface="Tahoma" panose="020B0604030504040204" pitchFamily="34" charset="0"/>
                <a:cs typeface="Tahoma" panose="020B0604030504040204" pitchFamily="34" charset="0"/>
                <a:hlinkClick r:id="rId5" tooltip="Learning"/>
              </a:rPr>
              <a:t>learning</a:t>
            </a:r>
            <a:r>
              <a:rPr lang="en-US" altLang="en-US">
                <a:latin typeface="Tahoma" panose="020B0604030504040204" pitchFamily="34" charset="0"/>
                <a:cs typeface="Tahoma" panose="020B0604030504040204" pitchFamily="34" charset="0"/>
              </a:rPr>
              <a:t> and </a:t>
            </a:r>
            <a:r>
              <a:rPr lang="en-US" altLang="en-US">
                <a:latin typeface="Tahoma" panose="020B0604030504040204" pitchFamily="34" charset="0"/>
                <a:cs typeface="Tahoma" panose="020B0604030504040204" pitchFamily="34" charset="0"/>
                <a:hlinkClick r:id="rId6" tooltip="Teaching"/>
              </a:rPr>
              <a:t>teaching</a:t>
            </a:r>
            <a:r>
              <a:rPr lang="en-US" altLang="en-US">
                <a:latin typeface="Tahoma" panose="020B0604030504040204" pitchFamily="34" charset="0"/>
                <a:cs typeface="Tahoma" panose="020B0604030504040204" pitchFamily="34" charset="0"/>
              </a:rPr>
              <a:t>. Educational technology is also known as </a:t>
            </a:r>
            <a:r>
              <a:rPr lang="en-US" altLang="en-US" b="1">
                <a:latin typeface="Tahoma" panose="020B0604030504040204" pitchFamily="34" charset="0"/>
                <a:cs typeface="Tahoma" panose="020B0604030504040204" pitchFamily="34" charset="0"/>
              </a:rPr>
              <a:t>instructional technology</a:t>
            </a:r>
            <a:r>
              <a:rPr lang="en-US" altLang="en-US">
                <a:latin typeface="Tahoma" panose="020B0604030504040204" pitchFamily="34" charset="0"/>
                <a:cs typeface="Tahoma" panose="020B0604030504040204" pitchFamily="34" charset="0"/>
              </a:rPr>
              <a:t> or </a:t>
            </a:r>
            <a:r>
              <a:rPr lang="en-US" altLang="en-US" b="1">
                <a:latin typeface="Tahoma" panose="020B0604030504040204" pitchFamily="34" charset="0"/>
                <a:cs typeface="Tahoma" panose="020B0604030504040204" pitchFamily="34" charset="0"/>
              </a:rPr>
              <a:t>learning technology </a:t>
            </a:r>
            <a:r>
              <a:rPr lang="en-US" altLang="en-US">
                <a:latin typeface="Tahoma" panose="020B0604030504040204" pitchFamily="34" charset="0"/>
                <a:cs typeface="Tahoma" panose="020B0604030504040204" pitchFamily="34" charset="0"/>
              </a:rPr>
              <a:t>(</a:t>
            </a:r>
            <a:r>
              <a:rPr lang="en-US" altLang="en-US" b="1">
                <a:latin typeface="Tahoma" panose="020B0604030504040204" pitchFamily="34" charset="0"/>
                <a:cs typeface="Tahoma" panose="020B0604030504040204" pitchFamily="34" charset="0"/>
              </a:rPr>
              <a:t>Source</a:t>
            </a:r>
            <a:r>
              <a:rPr lang="en-US" altLang="en-US">
                <a:latin typeface="Tahoma" panose="020B0604030504040204" pitchFamily="34" charset="0"/>
                <a:cs typeface="Tahoma" panose="020B0604030504040204" pitchFamily="34" charset="0"/>
              </a:rPr>
              <a:t>: http://en.wikipedia.org/wiki/Category:Educational_technology).  </a:t>
            </a:r>
            <a:r>
              <a:rPr lang="en-US" altLang="en-US" b="1">
                <a:latin typeface="Tahoma" panose="020B0604030504040204" pitchFamily="34" charset="0"/>
                <a:cs typeface="Tahoma" panose="020B0604030504040204" pitchFamily="34" charset="0"/>
              </a:rPr>
              <a:t>Instructional design</a:t>
            </a:r>
            <a:r>
              <a:rPr lang="en-US" altLang="en-US">
                <a:latin typeface="Tahoma" panose="020B0604030504040204" pitchFamily="34" charset="0"/>
                <a:cs typeface="Tahoma" panose="020B0604030504040204" pitchFamily="34" charset="0"/>
              </a:rPr>
              <a:t> is the practice of arranging media to help learners and teachers transfer knowledge most effectively. The process consists broadly of determining the current state of learner understanding, defining the end goal of instruction, and creating some media-based "intervention" to assist in the transition (</a:t>
            </a:r>
            <a:r>
              <a:rPr lang="en-US" altLang="en-US" b="1">
                <a:latin typeface="Tahoma" panose="020B0604030504040204" pitchFamily="34" charset="0"/>
                <a:cs typeface="Tahoma" panose="020B0604030504040204" pitchFamily="34" charset="0"/>
              </a:rPr>
              <a:t>Source</a:t>
            </a:r>
            <a:r>
              <a:rPr lang="en-US" altLang="en-US">
                <a:latin typeface="Tahoma" panose="020B0604030504040204" pitchFamily="34" charset="0"/>
                <a:cs typeface="Tahoma" panose="020B0604030504040204" pitchFamily="34" charset="0"/>
              </a:rPr>
              <a:t>: http://en.wikipedia.org/wiki/Instructional_design).  </a:t>
            </a:r>
            <a:r>
              <a:rPr lang="en-US" altLang="en-US" b="1">
                <a:latin typeface="Tahoma" panose="020B0604030504040204" pitchFamily="34" charset="0"/>
                <a:cs typeface="Tahoma" panose="020B0604030504040204" pitchFamily="34" charset="0"/>
              </a:rPr>
              <a:t>Assistive Technology</a:t>
            </a:r>
            <a:r>
              <a:rPr lang="en-US" altLang="en-US">
                <a:latin typeface="Tahoma" panose="020B0604030504040204" pitchFamily="34" charset="0"/>
                <a:cs typeface="Tahoma" panose="020B0604030504040204" pitchFamily="34" charset="0"/>
              </a:rPr>
              <a:t> (AT) is a generic term that includes assistive, adaptive, and rehabilitative devices and the process used in selecting, locating, and using them. AT promotes greater independence for </a:t>
            </a:r>
            <a:r>
              <a:rPr lang="en-US" altLang="en-US">
                <a:latin typeface="Tahoma" panose="020B0604030504040204" pitchFamily="34" charset="0"/>
                <a:cs typeface="Tahoma" panose="020B0604030504040204" pitchFamily="34" charset="0"/>
                <a:hlinkClick r:id="rId7" tooltip="Disability"/>
              </a:rPr>
              <a:t>people with disabilities</a:t>
            </a:r>
            <a:r>
              <a:rPr lang="en-US" altLang="en-US">
                <a:latin typeface="Tahoma" panose="020B0604030504040204" pitchFamily="34" charset="0"/>
                <a:cs typeface="Tahoma" panose="020B0604030504040204" pitchFamily="34" charset="0"/>
              </a:rPr>
              <a:t> by enabling them to perform tasks that they were formerly unable to accomplish, or had great difficulty accomplishing, by providing enhancements to or changed methods of interacting with the </a:t>
            </a:r>
            <a:r>
              <a:rPr lang="en-US" altLang="en-US">
                <a:latin typeface="Tahoma" panose="020B0604030504040204" pitchFamily="34" charset="0"/>
                <a:cs typeface="Tahoma" panose="020B0604030504040204" pitchFamily="34" charset="0"/>
                <a:hlinkClick r:id="rId3" tooltip="Technology"/>
              </a:rPr>
              <a:t>technology</a:t>
            </a:r>
            <a:r>
              <a:rPr lang="en-US" altLang="en-US">
                <a:latin typeface="Tahoma" panose="020B0604030504040204" pitchFamily="34" charset="0"/>
                <a:cs typeface="Tahoma" panose="020B0604030504040204" pitchFamily="34" charset="0"/>
              </a:rPr>
              <a:t> needed to accomplish such tasks. According to disability advocates, technology is often created without regard to people with disabilities, creating unnecessary barriers to hundreds of millions of people (</a:t>
            </a:r>
            <a:r>
              <a:rPr lang="en-US" altLang="en-US" b="1">
                <a:latin typeface="Tahoma" panose="020B0604030504040204" pitchFamily="34" charset="0"/>
                <a:cs typeface="Tahoma" panose="020B0604030504040204" pitchFamily="34" charset="0"/>
              </a:rPr>
              <a:t>Source</a:t>
            </a:r>
            <a:r>
              <a:rPr lang="en-US" altLang="en-US">
                <a:latin typeface="Tahoma" panose="020B0604030504040204" pitchFamily="34" charset="0"/>
                <a:cs typeface="Tahoma" panose="020B0604030504040204" pitchFamily="34" charset="0"/>
              </a:rPr>
              <a:t>: http://en.wikipedia.org/wiki/Assistive_technology).  </a:t>
            </a:r>
            <a:r>
              <a:rPr lang="en-US" altLang="en-US" b="1">
                <a:latin typeface="Tahoma" panose="020B0604030504040204" pitchFamily="34" charset="0"/>
                <a:cs typeface="Tahoma" panose="020B0604030504040204" pitchFamily="34" charset="0"/>
              </a:rPr>
              <a:t>Electronic learning</a:t>
            </a:r>
            <a:r>
              <a:rPr lang="en-US" altLang="en-US">
                <a:latin typeface="Tahoma" panose="020B0604030504040204" pitchFamily="34" charset="0"/>
                <a:cs typeface="Tahoma" panose="020B0604030504040204" pitchFamily="34" charset="0"/>
              </a:rPr>
              <a:t> or </a:t>
            </a:r>
            <a:r>
              <a:rPr lang="en-US" altLang="en-US" b="1">
                <a:latin typeface="Tahoma" panose="020B0604030504040204" pitchFamily="34" charset="0"/>
                <a:cs typeface="Tahoma" panose="020B0604030504040204" pitchFamily="34" charset="0"/>
              </a:rPr>
              <a:t>E-learning</a:t>
            </a:r>
            <a:r>
              <a:rPr lang="en-US" altLang="en-US">
                <a:latin typeface="Tahoma" panose="020B0604030504040204" pitchFamily="34" charset="0"/>
                <a:cs typeface="Tahoma" panose="020B0604030504040204" pitchFamily="34" charset="0"/>
              </a:rPr>
              <a:t> is a general term used to refer to computer-enhanced learning. It is used interchangeably in so many contexts that it is critical to be clear what one means when one speaks of 'eLearning'. In many respects, it is commonly associated with the field of </a:t>
            </a:r>
            <a:r>
              <a:rPr lang="en-US" altLang="en-US">
                <a:latin typeface="Tahoma" panose="020B0604030504040204" pitchFamily="34" charset="0"/>
                <a:cs typeface="Tahoma" panose="020B0604030504040204" pitchFamily="34" charset="0"/>
                <a:hlinkClick r:id="rId8" tooltip="Advanced learning technology"/>
              </a:rPr>
              <a:t>advanced learning technology</a:t>
            </a:r>
            <a:r>
              <a:rPr lang="en-US" altLang="en-US">
                <a:latin typeface="Tahoma" panose="020B0604030504040204" pitchFamily="34" charset="0"/>
                <a:cs typeface="Tahoma" panose="020B0604030504040204" pitchFamily="34" charset="0"/>
              </a:rPr>
              <a:t> (ALT), which deals with both the technologies and associated methodologies in learning using networked and/or multimedia technologies (</a:t>
            </a:r>
            <a:r>
              <a:rPr lang="en-US" altLang="en-US" b="1">
                <a:latin typeface="Tahoma" panose="020B0604030504040204" pitchFamily="34" charset="0"/>
                <a:cs typeface="Tahoma" panose="020B0604030504040204" pitchFamily="34" charset="0"/>
              </a:rPr>
              <a:t>Source</a:t>
            </a:r>
            <a:r>
              <a:rPr lang="en-US" altLang="en-US">
                <a:latin typeface="Tahoma" panose="020B0604030504040204" pitchFamily="34" charset="0"/>
                <a:cs typeface="Tahoma" panose="020B0604030504040204" pitchFamily="34" charset="0"/>
              </a:rPr>
              <a:t>: http://en.wikipedia.org/wiki/E-learning).  </a:t>
            </a:r>
            <a:r>
              <a:rPr lang="en-US" altLang="en-US" b="1">
                <a:latin typeface="Tahoma" panose="020B0604030504040204" pitchFamily="34" charset="0"/>
                <a:cs typeface="Tahoma" panose="020B0604030504040204" pitchFamily="34" charset="0"/>
              </a:rPr>
              <a:t>Distance education,</a:t>
            </a:r>
            <a:r>
              <a:rPr lang="en-US" altLang="en-US">
                <a:latin typeface="Tahoma" panose="020B0604030504040204" pitchFamily="34" charset="0"/>
                <a:cs typeface="Tahoma" panose="020B0604030504040204" pitchFamily="34" charset="0"/>
              </a:rPr>
              <a:t> or distance learning, is a field of education that focuses on the </a:t>
            </a:r>
            <a:r>
              <a:rPr lang="en-US" altLang="en-US">
                <a:latin typeface="Tahoma" panose="020B0604030504040204" pitchFamily="34" charset="0"/>
                <a:cs typeface="Tahoma" panose="020B0604030504040204" pitchFamily="34" charset="0"/>
                <a:hlinkClick r:id="rId9" tooltip="Pedagogy"/>
              </a:rPr>
              <a:t>pedagogy</a:t>
            </a:r>
            <a:r>
              <a:rPr lang="en-US" altLang="en-US">
                <a:latin typeface="Tahoma" panose="020B0604030504040204" pitchFamily="34" charset="0"/>
                <a:cs typeface="Tahoma" panose="020B0604030504040204" pitchFamily="34" charset="0"/>
              </a:rPr>
              <a:t>/</a:t>
            </a:r>
            <a:r>
              <a:rPr lang="en-US" altLang="en-US">
                <a:latin typeface="Tahoma" panose="020B0604030504040204" pitchFamily="34" charset="0"/>
                <a:cs typeface="Tahoma" panose="020B0604030504040204" pitchFamily="34" charset="0"/>
                <a:hlinkClick r:id="rId10" tooltip="Andragogy"/>
              </a:rPr>
              <a:t>andragogy</a:t>
            </a:r>
            <a:r>
              <a:rPr lang="en-US" altLang="en-US">
                <a:latin typeface="Tahoma" panose="020B0604030504040204" pitchFamily="34" charset="0"/>
                <a:cs typeface="Tahoma" panose="020B0604030504040204" pitchFamily="34" charset="0"/>
              </a:rPr>
              <a:t>, technology, and instructional systems design that are effectively incorporated in delivering education to students who are not physically "on site" to receive their education. Instead, teachers and students may communicate asynchronously (at times of their own choosing) by exchanging printed or electronic media, or through technology that allows them to communicate in real time (synchronously) (</a:t>
            </a:r>
            <a:r>
              <a:rPr lang="en-US" altLang="en-US" b="1">
                <a:latin typeface="Tahoma" panose="020B0604030504040204" pitchFamily="34" charset="0"/>
                <a:cs typeface="Tahoma" panose="020B0604030504040204" pitchFamily="34" charset="0"/>
              </a:rPr>
              <a:t>Source</a:t>
            </a:r>
            <a:r>
              <a:rPr lang="en-US" altLang="en-US">
                <a:latin typeface="Tahoma" panose="020B0604030504040204" pitchFamily="34" charset="0"/>
                <a:cs typeface="Tahoma" panose="020B0604030504040204" pitchFamily="34" charset="0"/>
              </a:rPr>
              <a:t>: http://en.wikipedia.org/wiki/Distance_education).  </a:t>
            </a:r>
            <a:r>
              <a:rPr lang="en-US" altLang="en-US" b="1">
                <a:latin typeface="Tahoma" panose="020B0604030504040204" pitchFamily="34" charset="0"/>
                <a:cs typeface="Tahoma" panose="020B0604030504040204" pitchFamily="34" charset="0"/>
              </a:rPr>
              <a:t>Educational animations</a:t>
            </a:r>
            <a:r>
              <a:rPr lang="en-US" altLang="en-US">
                <a:latin typeface="Tahoma" panose="020B0604030504040204" pitchFamily="34" charset="0"/>
                <a:cs typeface="Tahoma" panose="020B0604030504040204" pitchFamily="34" charset="0"/>
              </a:rPr>
              <a:t> are animations produced for the specific purpose of fostering </a:t>
            </a:r>
            <a:r>
              <a:rPr lang="en-US" altLang="en-US">
                <a:latin typeface="Tahoma" panose="020B0604030504040204" pitchFamily="34" charset="0"/>
                <a:cs typeface="Tahoma" panose="020B0604030504040204" pitchFamily="34" charset="0"/>
                <a:hlinkClick r:id="rId5" tooltip="Learning"/>
              </a:rPr>
              <a:t>learning</a:t>
            </a:r>
            <a:r>
              <a:rPr lang="en-US" altLang="en-US">
                <a:latin typeface="Tahoma" panose="020B0604030504040204" pitchFamily="34" charset="0"/>
                <a:cs typeface="Tahoma" panose="020B0604030504040204" pitchFamily="34" charset="0"/>
              </a:rPr>
              <a:t> (</a:t>
            </a:r>
            <a:r>
              <a:rPr lang="en-US" altLang="en-US" b="1">
                <a:latin typeface="Tahoma" panose="020B0604030504040204" pitchFamily="34" charset="0"/>
                <a:cs typeface="Tahoma" panose="020B0604030504040204" pitchFamily="34" charset="0"/>
              </a:rPr>
              <a:t>Source</a:t>
            </a:r>
            <a:r>
              <a:rPr lang="en-US" altLang="en-US">
                <a:latin typeface="Tahoma" panose="020B0604030504040204" pitchFamily="34" charset="0"/>
                <a:cs typeface="Tahoma" panose="020B0604030504040204" pitchFamily="34" charset="0"/>
              </a:rPr>
              <a:t>: http://en.wikipedia.org/wiki/Educational_animation).</a:t>
            </a:r>
          </a:p>
        </p:txBody>
      </p:sp>
    </p:spTree>
    <p:extLst>
      <p:ext uri="{BB962C8B-B14F-4D97-AF65-F5344CB8AC3E}">
        <p14:creationId xmlns:p14="http://schemas.microsoft.com/office/powerpoint/2010/main" val="1341618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0BEF62C1-7053-E549-993F-40880BDF57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4D0C76A-7605-614A-9AE9-B7B499268502}" type="slidenum">
              <a:rPr lang="en-US" altLang="en-US" sz="1200"/>
              <a:pPr/>
              <a:t>31</a:t>
            </a:fld>
            <a:endParaRPr lang="en-US" altLang="en-US" sz="1200"/>
          </a:p>
        </p:txBody>
      </p:sp>
      <p:sp>
        <p:nvSpPr>
          <p:cNvPr id="65539" name="Rectangle 2">
            <a:extLst>
              <a:ext uri="{FF2B5EF4-FFF2-40B4-BE49-F238E27FC236}">
                <a16:creationId xmlns:a16="http://schemas.microsoft.com/office/drawing/2014/main" id="{5437E0D6-8A6F-6446-909D-04257571EC20}"/>
              </a:ext>
            </a:extLst>
          </p:cNvPr>
          <p:cNvSpPr>
            <a:spLocks noChangeArrowheads="1" noTextEdit="1"/>
          </p:cNvSpPr>
          <p:nvPr>
            <p:ph type="sldImg"/>
          </p:nvPr>
        </p:nvSpPr>
        <p:spPr>
          <a:ln/>
        </p:spPr>
      </p:sp>
      <p:sp>
        <p:nvSpPr>
          <p:cNvPr id="65540" name="Rectangle 3">
            <a:extLst>
              <a:ext uri="{FF2B5EF4-FFF2-40B4-BE49-F238E27FC236}">
                <a16:creationId xmlns:a16="http://schemas.microsoft.com/office/drawing/2014/main" id="{F9D87BF6-8867-804A-8E8D-2864DE8142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pPr eaLnBrk="1" hangingPunct="1">
              <a:spcBef>
                <a:spcPct val="0"/>
              </a:spcBef>
            </a:pPr>
            <a:r>
              <a:rPr lang="en-US" altLang="en-US" b="1">
                <a:latin typeface="Tahoma" panose="020B0604030504040204" pitchFamily="34" charset="0"/>
              </a:rPr>
              <a:t>ADDITIONAL INFORMATION FOR PRESENTERS:</a:t>
            </a:r>
          </a:p>
          <a:p>
            <a:pPr eaLnBrk="1" hangingPunct="1">
              <a:spcBef>
                <a:spcPct val="0"/>
              </a:spcBef>
            </a:pPr>
            <a:endParaRPr lang="en-US" altLang="en-US" b="1">
              <a:latin typeface="Tahoma" panose="020B0604030504040204" pitchFamily="34" charset="0"/>
            </a:endParaRPr>
          </a:p>
          <a:p>
            <a:pPr eaLnBrk="1" hangingPunct="1">
              <a:spcBef>
                <a:spcPct val="0"/>
              </a:spcBef>
            </a:pPr>
            <a:r>
              <a:rPr lang="en-US" altLang="en-US">
                <a:latin typeface="Arial" panose="020B0604020202020204" pitchFamily="34" charset="0"/>
              </a:rPr>
              <a:t>A </a:t>
            </a:r>
            <a:r>
              <a:rPr lang="en-US" altLang="en-US" b="1">
                <a:latin typeface="Arial" panose="020B0604020202020204" pitchFamily="34" charset="0"/>
              </a:rPr>
              <a:t>management information system</a:t>
            </a:r>
            <a:r>
              <a:rPr lang="en-US" altLang="en-US">
                <a:latin typeface="Arial" panose="020B0604020202020204" pitchFamily="34" charset="0"/>
              </a:rPr>
              <a:t> (</a:t>
            </a:r>
            <a:r>
              <a:rPr lang="en-US" altLang="en-US" b="1">
                <a:latin typeface="Arial" panose="020B0604020202020204" pitchFamily="34" charset="0"/>
              </a:rPr>
              <a:t>MIS</a:t>
            </a:r>
            <a:r>
              <a:rPr lang="en-US" altLang="en-US">
                <a:latin typeface="Arial" panose="020B0604020202020204" pitchFamily="34" charset="0"/>
              </a:rPr>
              <a:t>) is a </a:t>
            </a:r>
            <a:r>
              <a:rPr lang="en-US" altLang="en-US">
                <a:latin typeface="Arial" panose="020B0604020202020204" pitchFamily="34" charset="0"/>
                <a:hlinkClick r:id="rId3" action="ppaction://hlinkfile" tooltip="Computer system"/>
              </a:rPr>
              <a:t>system</a:t>
            </a:r>
            <a:r>
              <a:rPr lang="en-US" altLang="en-US">
                <a:latin typeface="Arial" panose="020B0604020202020204" pitchFamily="34" charset="0"/>
              </a:rPr>
              <a:t> or process that provides information needed to manage organizations effectively. Management information systems are regarded to be a subset of the overall </a:t>
            </a:r>
            <a:r>
              <a:rPr lang="en-US" altLang="en-US">
                <a:latin typeface="Arial" panose="020B0604020202020204" pitchFamily="34" charset="0"/>
                <a:hlinkClick r:id="rId4" action="ppaction://hlinkfile" tooltip="Internal control"/>
              </a:rPr>
              <a:t>internal controls</a:t>
            </a:r>
            <a:r>
              <a:rPr lang="en-US" altLang="en-US">
                <a:latin typeface="Arial" panose="020B0604020202020204" pitchFamily="34" charset="0"/>
              </a:rPr>
              <a:t> procedures in a business, which cover the application of people, documents, technologies, and procedures by </a:t>
            </a:r>
            <a:r>
              <a:rPr lang="en-US" altLang="en-US">
                <a:latin typeface="Arial" panose="020B0604020202020204" pitchFamily="34" charset="0"/>
                <a:hlinkClick r:id="rId5" action="ppaction://hlinkfile" tooltip="Management accountant"/>
              </a:rPr>
              <a:t>management accountants</a:t>
            </a:r>
            <a:r>
              <a:rPr lang="en-US" altLang="en-US">
                <a:latin typeface="Arial" panose="020B0604020202020204" pitchFamily="34" charset="0"/>
              </a:rPr>
              <a:t> to solve business problems such as costing a product, service or a business-wide strategy. Management information systems are distinct from regular information systems in that they are used to analyze other information systems applied in operational activities in the organization. (</a:t>
            </a:r>
            <a:r>
              <a:rPr lang="en-US" altLang="en-US" b="1">
                <a:latin typeface="Arial" panose="020B0604020202020204" pitchFamily="34" charset="0"/>
              </a:rPr>
              <a:t>Source:</a:t>
            </a:r>
            <a:r>
              <a:rPr lang="en-US" altLang="en-US">
                <a:latin typeface="Arial" panose="020B0604020202020204" pitchFamily="34" charset="0"/>
              </a:rPr>
              <a:t> http://en.wikipedia.org/wiki/Management_information_system)</a:t>
            </a:r>
            <a:endParaRPr lang="en-US" altLang="en-US" b="1">
              <a:latin typeface="Tahoma" panose="020B0604030504040204" pitchFamily="34" charset="0"/>
            </a:endParaRPr>
          </a:p>
          <a:p>
            <a:pPr eaLnBrk="1" hangingPunct="1">
              <a:spcBef>
                <a:spcPct val="0"/>
              </a:spcBef>
            </a:pPr>
            <a:endParaRPr lang="en-US" altLang="en-US" b="1">
              <a:latin typeface="Tahoma" panose="020B0604030504040204" pitchFamily="34" charset="0"/>
            </a:endParaRPr>
          </a:p>
          <a:p>
            <a:pPr eaLnBrk="1" hangingPunct="1">
              <a:spcBef>
                <a:spcPct val="0"/>
              </a:spcBef>
            </a:pPr>
            <a:endParaRPr lang="en-US" altLang="en-US">
              <a:latin typeface="Arial" panose="020B0604020202020204" pitchFamily="34" charset="0"/>
            </a:endParaRPr>
          </a:p>
          <a:p>
            <a:pPr eaLnBrk="1" hangingPunct="1">
              <a:spcBef>
                <a:spcPct val="0"/>
              </a:spcBef>
            </a:pPr>
            <a:r>
              <a:rPr lang="en-US" altLang="en-US" b="1">
                <a:latin typeface="Arial" panose="020B0604020202020204" pitchFamily="34" charset="0"/>
              </a:rPr>
              <a:t>Computer and Information Systems Managers </a:t>
            </a:r>
            <a:r>
              <a:rPr lang="en-US" altLang="en-US">
                <a:latin typeface="Arial" panose="020B0604020202020204" pitchFamily="34" charset="0"/>
              </a:rPr>
              <a:t>In the modern workplace, it is imperative that Information Technology (IT) works both effectively and reliably. </a:t>
            </a:r>
            <a:r>
              <a:rPr lang="en-US" altLang="en-US" i="1">
                <a:latin typeface="Arial" panose="020B0604020202020204" pitchFamily="34" charset="0"/>
              </a:rPr>
              <a:t>Computer and information systems managers</a:t>
            </a:r>
            <a:r>
              <a:rPr lang="en-US" altLang="en-US">
                <a:latin typeface="Arial" panose="020B0604020202020204" pitchFamily="34" charset="0"/>
              </a:rPr>
              <a:t> play a vital role in the implementation and administration of technology within their organizations. They plan, coordinate, and direct research on the computer-related activities of firms. In consultation with other managers, they help determine the goals of an organization and then implement technology to meet those goals. They oversee all technical aspect of an organization, such as software development, network security, and Internet operations.  </a:t>
            </a:r>
            <a:r>
              <a:rPr lang="en-US" altLang="en-US" b="1">
                <a:latin typeface="Arial" panose="020B0604020202020204" pitchFamily="34" charset="0"/>
              </a:rPr>
              <a:t>Source: </a:t>
            </a:r>
            <a:r>
              <a:rPr lang="en-US" altLang="en-US">
                <a:latin typeface="Arial" panose="020B0604020202020204" pitchFamily="34" charset="0"/>
              </a:rPr>
              <a:t>http://www.bls.gov/oco/ocos258.htm</a:t>
            </a:r>
          </a:p>
          <a:p>
            <a:pPr eaLnBrk="1" hangingPunct="1">
              <a:spcBef>
                <a:spcPct val="0"/>
              </a:spcBef>
            </a:pPr>
            <a:endParaRPr lang="en-US" altLang="en-US" b="1">
              <a:latin typeface="Tahoma" panose="020B0604030504040204" pitchFamily="34" charset="0"/>
            </a:endParaRPr>
          </a:p>
          <a:p>
            <a:pPr eaLnBrk="1" hangingPunct="1">
              <a:spcBef>
                <a:spcPct val="0"/>
              </a:spcBef>
            </a:pPr>
            <a:endParaRPr lang="en-US" altLang="en-US" baseline="30000">
              <a:latin typeface="Tahoma" panose="020B0604030504040204" pitchFamily="34" charset="0"/>
            </a:endParaRPr>
          </a:p>
          <a:p>
            <a:pPr eaLnBrk="1" hangingPunct="1">
              <a:spcBef>
                <a:spcPct val="0"/>
              </a:spcBef>
            </a:pPr>
            <a:r>
              <a:rPr lang="en-US" altLang="en-US" b="1" u="sng" baseline="30000">
                <a:solidFill>
                  <a:srgbClr val="000000"/>
                </a:solidFill>
                <a:latin typeface="Tahoma" panose="020B0604030504040204" pitchFamily="34" charset="0"/>
              </a:rPr>
              <a:t>D</a:t>
            </a:r>
            <a:r>
              <a:rPr lang="en-US" altLang="en-US" b="1" u="sng" baseline="30000">
                <a:solidFill>
                  <a:srgbClr val="000000"/>
                </a:solidFill>
                <a:latin typeface="Tahoma" panose="020B0604030504040204" pitchFamily="34" charset="0"/>
                <a:hlinkClick r:id="rId6" tooltip="Database administrator"/>
              </a:rPr>
              <a:t>atabase administrator</a:t>
            </a:r>
            <a:r>
              <a:rPr lang="en-US" altLang="en-US" baseline="30000">
                <a:solidFill>
                  <a:srgbClr val="000000"/>
                </a:solidFill>
                <a:latin typeface="Tahoma" panose="020B0604030504040204" pitchFamily="34" charset="0"/>
              </a:rPr>
              <a:t> (DBA) maintains a </a:t>
            </a:r>
            <a:r>
              <a:rPr lang="en-US" altLang="en-US" baseline="30000">
                <a:solidFill>
                  <a:srgbClr val="000000"/>
                </a:solidFill>
                <a:latin typeface="Tahoma" panose="020B0604030504040204" pitchFamily="34" charset="0"/>
                <a:hlinkClick r:id="rId7" tooltip="Database"/>
              </a:rPr>
              <a:t>database</a:t>
            </a:r>
            <a:r>
              <a:rPr lang="en-US" altLang="en-US" baseline="30000">
                <a:solidFill>
                  <a:srgbClr val="000000"/>
                </a:solidFill>
                <a:latin typeface="Tahoma" panose="020B0604030504040204" pitchFamily="34" charset="0"/>
              </a:rPr>
              <a:t> system, and is responsible for the integrity of the data and the efficiency and performance of the system (Source: http://en.wikipedia.org/wiki/System_administrator). </a:t>
            </a:r>
          </a:p>
          <a:p>
            <a:pPr eaLnBrk="1" hangingPunct="1">
              <a:spcBef>
                <a:spcPct val="0"/>
              </a:spcBef>
            </a:pPr>
            <a:endParaRPr lang="en-US" altLang="en-US" baseline="30000">
              <a:solidFill>
                <a:srgbClr val="000000"/>
              </a:solidFill>
              <a:latin typeface="Tahoma" panose="020B0604030504040204" pitchFamily="34" charset="0"/>
            </a:endParaRPr>
          </a:p>
          <a:p>
            <a:pPr eaLnBrk="1" hangingPunct="1">
              <a:spcBef>
                <a:spcPct val="0"/>
              </a:spcBef>
            </a:pPr>
            <a:r>
              <a:rPr lang="en-US" altLang="en-US" b="1" u="sng" baseline="30000">
                <a:solidFill>
                  <a:srgbClr val="000000"/>
                </a:solidFill>
                <a:latin typeface="Tahoma" panose="020B0604030504040204" pitchFamily="34" charset="0"/>
              </a:rPr>
              <a:t>N</a:t>
            </a:r>
            <a:r>
              <a:rPr lang="en-US" altLang="en-US" b="1" u="sng" baseline="30000">
                <a:solidFill>
                  <a:srgbClr val="000000"/>
                </a:solidFill>
                <a:latin typeface="Tahoma" panose="020B0604030504040204" pitchFamily="34" charset="0"/>
                <a:hlinkClick r:id="rId8" tooltip="Network administrator"/>
              </a:rPr>
              <a:t>etwork administrator</a:t>
            </a:r>
            <a:r>
              <a:rPr lang="en-US" altLang="en-US" baseline="30000">
                <a:solidFill>
                  <a:srgbClr val="000000"/>
                </a:solidFill>
                <a:latin typeface="Tahoma" panose="020B0604030504040204" pitchFamily="34" charset="0"/>
              </a:rPr>
              <a:t> maintains network infrastructure such as </a:t>
            </a:r>
            <a:r>
              <a:rPr lang="en-US" altLang="en-US" baseline="30000">
                <a:solidFill>
                  <a:srgbClr val="000000"/>
                </a:solidFill>
                <a:latin typeface="Tahoma" panose="020B0604030504040204" pitchFamily="34" charset="0"/>
                <a:hlinkClick r:id="rId9" tooltip="Network switch"/>
              </a:rPr>
              <a:t>switches</a:t>
            </a:r>
            <a:r>
              <a:rPr lang="en-US" altLang="en-US" baseline="30000">
                <a:solidFill>
                  <a:srgbClr val="000000"/>
                </a:solidFill>
                <a:latin typeface="Tahoma" panose="020B0604030504040204" pitchFamily="34" charset="0"/>
              </a:rPr>
              <a:t> and </a:t>
            </a:r>
            <a:r>
              <a:rPr lang="en-US" altLang="en-US" baseline="30000">
                <a:solidFill>
                  <a:srgbClr val="000000"/>
                </a:solidFill>
                <a:latin typeface="Tahoma" panose="020B0604030504040204" pitchFamily="34" charset="0"/>
                <a:hlinkClick r:id="rId10" tooltip="Network router"/>
              </a:rPr>
              <a:t>routers</a:t>
            </a:r>
            <a:r>
              <a:rPr lang="en-US" altLang="en-US" baseline="30000">
                <a:solidFill>
                  <a:srgbClr val="000000"/>
                </a:solidFill>
                <a:latin typeface="Tahoma" panose="020B0604030504040204" pitchFamily="34" charset="0"/>
              </a:rPr>
              <a:t>, and diagnoses problems with these or with the behavior of network-attached computers (Source: http://en.wikipedia.org/wiki/System_administrator). </a:t>
            </a:r>
          </a:p>
          <a:p>
            <a:pPr eaLnBrk="1" hangingPunct="1">
              <a:spcBef>
                <a:spcPct val="0"/>
              </a:spcBef>
            </a:pPr>
            <a:endParaRPr lang="en-US" altLang="en-US" baseline="30000">
              <a:solidFill>
                <a:srgbClr val="000000"/>
              </a:solidFill>
              <a:latin typeface="Tahoma" panose="020B0604030504040204" pitchFamily="34" charset="0"/>
            </a:endParaRPr>
          </a:p>
          <a:p>
            <a:pPr eaLnBrk="1" hangingPunct="1">
              <a:spcBef>
                <a:spcPct val="0"/>
              </a:spcBef>
            </a:pPr>
            <a:endParaRPr lang="en-US" altLang="en-US" baseline="30000">
              <a:latin typeface="Tahoma" panose="020B0604030504040204" pitchFamily="34" charset="0"/>
            </a:endParaRPr>
          </a:p>
          <a:p>
            <a:pPr eaLnBrk="1" hangingPunct="1">
              <a:spcBef>
                <a:spcPct val="0"/>
              </a:spcBef>
            </a:pPr>
            <a:r>
              <a:rPr lang="en-US" altLang="en-US" b="1" baseline="30000">
                <a:latin typeface="Tahoma" panose="020B0604030504040204" pitchFamily="34" charset="0"/>
              </a:rPr>
              <a:t>IT portfolio management</a:t>
            </a:r>
            <a:r>
              <a:rPr lang="en-US" altLang="en-US" baseline="30000">
                <a:latin typeface="Tahoma" panose="020B0604030504040204" pitchFamily="34" charset="0"/>
              </a:rPr>
              <a:t> is the application of systematic management to large classes of items managed by enterprise </a:t>
            </a:r>
            <a:r>
              <a:rPr lang="en-US" altLang="en-US" baseline="30000">
                <a:latin typeface="Tahoma" panose="020B0604030504040204" pitchFamily="34" charset="0"/>
                <a:hlinkClick r:id="rId11" tooltip="Information technology"/>
              </a:rPr>
              <a:t>Information technology</a:t>
            </a:r>
            <a:r>
              <a:rPr lang="en-US" altLang="en-US" baseline="30000">
                <a:latin typeface="Tahoma" panose="020B0604030504040204" pitchFamily="34" charset="0"/>
              </a:rPr>
              <a:t> (IT) capabilities. Examples of IT portfolios would be planned initiatives, projects, and ongoing IT services (e.g. application support). The promise of IT portfolio management is the quantification of previously mysterious IT efforts, enabling measurement and objective evaluation of investment scenarios</a:t>
            </a:r>
            <a:r>
              <a:rPr lang="en-US" altLang="en-US">
                <a:latin typeface="Tahoma" panose="020B0604030504040204" pitchFamily="34" charset="0"/>
              </a:rPr>
              <a:t> (</a:t>
            </a:r>
            <a:r>
              <a:rPr lang="en-US" altLang="en-US" b="1">
                <a:latin typeface="Tahoma" panose="020B0604030504040204" pitchFamily="34" charset="0"/>
              </a:rPr>
              <a:t>Source</a:t>
            </a:r>
            <a:r>
              <a:rPr lang="en-US" altLang="en-US">
                <a:latin typeface="Tahoma" panose="020B0604030504040204" pitchFamily="34" charset="0"/>
              </a:rPr>
              <a:t>: http://en.wikipedia.org/wiki/IT_Portfolio_Management).</a:t>
            </a:r>
          </a:p>
          <a:p>
            <a:pPr eaLnBrk="1" hangingPunct="1">
              <a:spcBef>
                <a:spcPct val="0"/>
              </a:spcBef>
            </a:pPr>
            <a:endParaRPr lang="en-US" altLang="en-US">
              <a:latin typeface="Tahoma" panose="020B0604030504040204" pitchFamily="34" charset="0"/>
            </a:endParaRPr>
          </a:p>
          <a:p>
            <a:pPr eaLnBrk="1" hangingPunct="1">
              <a:spcBef>
                <a:spcPct val="0"/>
              </a:spcBef>
            </a:pPr>
            <a:r>
              <a:rPr lang="en-US" altLang="en-US" b="1">
                <a:latin typeface="Tahoma" panose="020B0604030504040204" pitchFamily="34" charset="0"/>
              </a:rPr>
              <a:t>Business intelligence</a:t>
            </a:r>
            <a:r>
              <a:rPr lang="en-US" altLang="en-US">
                <a:latin typeface="Tahoma" panose="020B0604030504040204" pitchFamily="34" charset="0"/>
              </a:rPr>
              <a:t> (</a:t>
            </a:r>
            <a:r>
              <a:rPr lang="en-US" altLang="en-US" b="1">
                <a:latin typeface="Tahoma" panose="020B0604030504040204" pitchFamily="34" charset="0"/>
              </a:rPr>
              <a:t>BI</a:t>
            </a:r>
            <a:r>
              <a:rPr lang="en-US" altLang="en-US">
                <a:latin typeface="Tahoma" panose="020B0604030504040204" pitchFamily="34" charset="0"/>
              </a:rPr>
              <a:t>) is a business </a:t>
            </a:r>
            <a:r>
              <a:rPr lang="en-US" altLang="en-US">
                <a:latin typeface="Tahoma" panose="020B0604030504040204" pitchFamily="34" charset="0"/>
                <a:hlinkClick r:id="rId12" tooltip="Management"/>
              </a:rPr>
              <a:t>management</a:t>
            </a:r>
            <a:r>
              <a:rPr lang="en-US" altLang="en-US">
                <a:latin typeface="Tahoma" panose="020B0604030504040204" pitchFamily="34" charset="0"/>
              </a:rPr>
              <a:t> term, which refers to applications and technologies that are used to gather, provide access to, and analyze data and </a:t>
            </a:r>
            <a:r>
              <a:rPr lang="en-US" altLang="en-US">
                <a:latin typeface="Tahoma" panose="020B0604030504040204" pitchFamily="34" charset="0"/>
                <a:hlinkClick r:id="rId13" tooltip="Information"/>
              </a:rPr>
              <a:t>information</a:t>
            </a:r>
            <a:r>
              <a:rPr lang="en-US" altLang="en-US">
                <a:latin typeface="Tahoma" panose="020B0604030504040204" pitchFamily="34" charset="0"/>
              </a:rPr>
              <a:t> about company operations. Business intelligence systems can help companies have a more comprehensive knowledge of the factors affecting their business, such as </a:t>
            </a:r>
            <a:r>
              <a:rPr lang="en-US" altLang="en-US">
                <a:latin typeface="Tahoma" panose="020B0604030504040204" pitchFamily="34" charset="0"/>
                <a:hlinkClick r:id="rId14" tooltip="Metrics"/>
              </a:rPr>
              <a:t>metrics</a:t>
            </a:r>
            <a:r>
              <a:rPr lang="en-US" altLang="en-US">
                <a:latin typeface="Tahoma" panose="020B0604030504040204" pitchFamily="34" charset="0"/>
              </a:rPr>
              <a:t> on sales, production, internal operations, and they can help companies to make better business decisions. Business Intelligence should not be confused with </a:t>
            </a:r>
            <a:r>
              <a:rPr lang="en-US" altLang="en-US" i="1">
                <a:latin typeface="Tahoma" panose="020B0604030504040204" pitchFamily="34" charset="0"/>
                <a:hlinkClick r:id="rId15" tooltip="Competitive intelligence"/>
              </a:rPr>
              <a:t>competitive intelligence</a:t>
            </a:r>
            <a:r>
              <a:rPr lang="en-US" altLang="en-US">
                <a:latin typeface="Tahoma" panose="020B0604030504040204" pitchFamily="34" charset="0"/>
              </a:rPr>
              <a:t>, which is a separate management concept (Source: http://en.wikipedia.org/wiki/Business_intelligence).</a:t>
            </a:r>
            <a:endParaRPr lang="en-US" altLang="en-US">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95248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A2C64ECD-E6CC-4E4F-B331-389FE2B27B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18D3A7B-010E-EC42-BEC2-562868438E61}" type="slidenum">
              <a:rPr lang="en-US" altLang="en-US" sz="1200"/>
              <a:pPr/>
              <a:t>32</a:t>
            </a:fld>
            <a:endParaRPr lang="en-US" altLang="en-US" sz="1200"/>
          </a:p>
        </p:txBody>
      </p:sp>
      <p:sp>
        <p:nvSpPr>
          <p:cNvPr id="67587" name="Rectangle 2">
            <a:extLst>
              <a:ext uri="{FF2B5EF4-FFF2-40B4-BE49-F238E27FC236}">
                <a16:creationId xmlns:a16="http://schemas.microsoft.com/office/drawing/2014/main" id="{6A12120C-05E4-664F-A67C-17824FC12DFB}"/>
              </a:ext>
            </a:extLst>
          </p:cNvPr>
          <p:cNvSpPr>
            <a:spLocks noChangeArrowheads="1" noTextEdit="1"/>
          </p:cNvSpPr>
          <p:nvPr>
            <p:ph type="sldImg"/>
          </p:nvPr>
        </p:nvSpPr>
        <p:spPr>
          <a:ln/>
        </p:spPr>
      </p:sp>
      <p:sp>
        <p:nvSpPr>
          <p:cNvPr id="67588" name="Rectangle 3">
            <a:extLst>
              <a:ext uri="{FF2B5EF4-FFF2-40B4-BE49-F238E27FC236}">
                <a16:creationId xmlns:a16="http://schemas.microsoft.com/office/drawing/2014/main" id="{1ACCDF71-E5E8-EB43-B1BD-3014BC252A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Encourage students to explore academic programs and career opportunities using the internet and career counselors.  Remember: technological innovations create new jobs.</a:t>
            </a:r>
            <a:endParaRPr lang="en-US" altLang="en-US">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80591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7201C098-16CA-ED45-AC8F-73BF9121A1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E015724-6019-DE43-AE05-2F12C448E2BF}" type="slidenum">
              <a:rPr lang="en-US" altLang="en-US" sz="1200"/>
              <a:pPr/>
              <a:t>33</a:t>
            </a:fld>
            <a:endParaRPr lang="en-US" altLang="en-US" sz="1200"/>
          </a:p>
        </p:txBody>
      </p:sp>
      <p:sp>
        <p:nvSpPr>
          <p:cNvPr id="69635" name="Rectangle 2">
            <a:extLst>
              <a:ext uri="{FF2B5EF4-FFF2-40B4-BE49-F238E27FC236}">
                <a16:creationId xmlns:a16="http://schemas.microsoft.com/office/drawing/2014/main" id="{68D3A8D7-94DB-6C43-90A6-5456E063D922}"/>
              </a:ext>
            </a:extLst>
          </p:cNvPr>
          <p:cNvSpPr>
            <a:spLocks noChangeArrowheads="1" noTextEdit="1"/>
          </p:cNvSpPr>
          <p:nvPr>
            <p:ph type="sldImg"/>
          </p:nvPr>
        </p:nvSpPr>
        <p:spPr>
          <a:ln/>
        </p:spPr>
      </p:sp>
      <p:sp>
        <p:nvSpPr>
          <p:cNvPr id="69636" name="Rectangle 3">
            <a:extLst>
              <a:ext uri="{FF2B5EF4-FFF2-40B4-BE49-F238E27FC236}">
                <a16:creationId xmlns:a16="http://schemas.microsoft.com/office/drawing/2014/main" id="{E63C0400-EB9A-BC43-B81C-2DFA8EB5BE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ahoma" panose="020B0604030504040204" pitchFamily="34" charset="0"/>
                <a:cs typeface="Tahoma" panose="020B0604030504040204" pitchFamily="34" charset="0"/>
              </a:rPr>
              <a:t>Encourage students to seek out experiences that will introduce them to computing. </a:t>
            </a:r>
            <a:r>
              <a:rPr lang="en-US" altLang="en-US">
                <a:latin typeface="Arial" panose="020B0604020202020204" pitchFamily="34" charset="0"/>
              </a:rPr>
              <a:t>Describe local opportunities and pass out any materials you've brought that advertise these.</a:t>
            </a:r>
          </a:p>
          <a:p>
            <a:pPr eaLnBrk="1" hangingPunct="1"/>
            <a:endParaRPr lang="en-US" altLang="en-US">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7914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C8F593FA-A6EA-8346-96D1-0D3432935A6F}"/>
              </a:ext>
            </a:extLst>
          </p:cNvPr>
          <p:cNvSpPr>
            <a:spLocks noGrp="1" noRot="1" noChangeAspect="1"/>
          </p:cNvSpPr>
          <p:nvPr>
            <p:ph type="sldImg"/>
          </p:nvPr>
        </p:nvSpPr>
        <p:spPr>
          <a:ln/>
        </p:spPr>
      </p:sp>
      <p:sp>
        <p:nvSpPr>
          <p:cNvPr id="28675" name="Notes Placeholder 2">
            <a:extLst>
              <a:ext uri="{FF2B5EF4-FFF2-40B4-BE49-F238E27FC236}">
                <a16:creationId xmlns:a16="http://schemas.microsoft.com/office/drawing/2014/main" id="{A7749481-4174-3C47-87DE-7EDEAD6D67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8676" name="Slide Number Placeholder 3">
            <a:extLst>
              <a:ext uri="{FF2B5EF4-FFF2-40B4-BE49-F238E27FC236}">
                <a16:creationId xmlns:a16="http://schemas.microsoft.com/office/drawing/2014/main" id="{8D9BB129-D3A1-D740-8C26-F81A05AFEB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9DEBADD-0552-314E-8850-8D0BECC00A62}" type="slidenum">
              <a:rPr lang="en-US" altLang="en-US" sz="1200"/>
              <a:pPr/>
              <a:t>13</a:t>
            </a:fld>
            <a:endParaRPr lang="en-US" altLang="en-US" sz="1200"/>
          </a:p>
        </p:txBody>
      </p:sp>
    </p:spTree>
    <p:extLst>
      <p:ext uri="{BB962C8B-B14F-4D97-AF65-F5344CB8AC3E}">
        <p14:creationId xmlns:p14="http://schemas.microsoft.com/office/powerpoint/2010/main" val="1362991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D08BDE13-1ADB-A045-A6F6-E50F435F1C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5346BC-0526-0F43-B713-530887709920}" type="slidenum">
              <a:rPr lang="en-US" altLang="en-US" sz="1200"/>
              <a:pPr/>
              <a:t>14</a:t>
            </a:fld>
            <a:endParaRPr lang="en-US" altLang="en-US" sz="1200"/>
          </a:p>
        </p:txBody>
      </p:sp>
      <p:sp>
        <p:nvSpPr>
          <p:cNvPr id="30723" name="Rectangle 2">
            <a:extLst>
              <a:ext uri="{FF2B5EF4-FFF2-40B4-BE49-F238E27FC236}">
                <a16:creationId xmlns:a16="http://schemas.microsoft.com/office/drawing/2014/main" id="{3F0A9581-64A5-0F48-9B5A-64E236ACE22A}"/>
              </a:ext>
            </a:extLst>
          </p:cNvPr>
          <p:cNvSpPr>
            <a:spLocks noChangeArrowheads="1" noTextEdit="1"/>
          </p:cNvSpPr>
          <p:nvPr>
            <p:ph type="sldImg"/>
          </p:nvPr>
        </p:nvSpPr>
        <p:spPr>
          <a:ln/>
        </p:spPr>
      </p:sp>
      <p:sp>
        <p:nvSpPr>
          <p:cNvPr id="30724" name="Rectangle 3">
            <a:extLst>
              <a:ext uri="{FF2B5EF4-FFF2-40B4-BE49-F238E27FC236}">
                <a16:creationId xmlns:a16="http://schemas.microsoft.com/office/drawing/2014/main" id="{FC01A165-E965-5747-B1EC-CE6ED8DBDE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a:latin typeface="Tahoma" panose="020B0604030504040204" pitchFamily="34" charset="0"/>
                <a:cs typeface="Tahoma" panose="020B0604030504040204" pitchFamily="34" charset="0"/>
              </a:rPr>
              <a:t>TIPS: When working with a small audience or with a long period of time, use this time for THINK, PAIR, SHARE and have the audience spend a few minutes thinking about the questions, talking about ideas with a neighbor, and sharing responses with the entire group. When working with a large audience or a limited time slot, it may be more manageable to have them think about each question for 30 seconds and then call on students to share ideas with the group. SAMPLE STATEMENT (following THINK, PAIR, SHARE):This is a field undergoing rapid change… fields are merging and creating new divisions.  These new areas come about every day as professionals realize that their field has particular information and technological needs</a:t>
            </a:r>
          </a:p>
          <a:p>
            <a:pPr eaLnBrk="1" hangingPunct="1">
              <a:lnSpc>
                <a:spcPct val="90000"/>
              </a:lnSpc>
              <a:spcBef>
                <a:spcPct val="0"/>
              </a:spcBef>
            </a:pPr>
            <a:r>
              <a:rPr lang="en-US" altLang="en-US">
                <a:latin typeface="Tahoma" panose="020B0604030504040204" pitchFamily="34" charset="0"/>
                <a:cs typeface="Tahoma" panose="020B0604030504040204" pitchFamily="34" charset="0"/>
              </a:rPr>
              <a:t>Examples:</a:t>
            </a:r>
          </a:p>
          <a:p>
            <a:pPr eaLnBrk="1" hangingPunct="1">
              <a:lnSpc>
                <a:spcPct val="90000"/>
              </a:lnSpc>
              <a:spcBef>
                <a:spcPct val="0"/>
              </a:spcBef>
            </a:pPr>
            <a:r>
              <a:rPr lang="en-US" altLang="en-US">
                <a:latin typeface="Tahoma" panose="020B0604030504040204" pitchFamily="34" charset="0"/>
                <a:cs typeface="Tahoma" panose="020B0604030504040204" pitchFamily="34" charset="0"/>
              </a:rPr>
              <a:t>Geographic Information Systems</a:t>
            </a:r>
          </a:p>
          <a:p>
            <a:pPr eaLnBrk="1" hangingPunct="1">
              <a:lnSpc>
                <a:spcPct val="90000"/>
              </a:lnSpc>
              <a:spcBef>
                <a:spcPct val="0"/>
              </a:spcBef>
            </a:pPr>
            <a:r>
              <a:rPr lang="en-US" altLang="en-US">
                <a:latin typeface="Tahoma" panose="020B0604030504040204" pitchFamily="34" charset="0"/>
                <a:cs typeface="Tahoma" panose="020B0604030504040204" pitchFamily="34" charset="0"/>
              </a:rPr>
              <a:t>Bioinformatics</a:t>
            </a:r>
          </a:p>
          <a:p>
            <a:pPr eaLnBrk="1" hangingPunct="1">
              <a:lnSpc>
                <a:spcPct val="90000"/>
              </a:lnSpc>
              <a:spcBef>
                <a:spcPct val="0"/>
              </a:spcBef>
            </a:pPr>
            <a:r>
              <a:rPr lang="en-US" altLang="en-US">
                <a:latin typeface="Tahoma" panose="020B0604030504040204" pitchFamily="34" charset="0"/>
                <a:cs typeface="Tahoma" panose="020B0604030504040204" pitchFamily="34" charset="0"/>
              </a:rPr>
              <a:t>Nursing informatics</a:t>
            </a:r>
            <a:endParaRPr lang="en-US" altLang="en-US">
              <a:latin typeface="Tahoma" panose="020B0604030504040204" pitchFamily="34" charset="0"/>
            </a:endParaRPr>
          </a:p>
        </p:txBody>
      </p:sp>
    </p:spTree>
    <p:extLst>
      <p:ext uri="{BB962C8B-B14F-4D97-AF65-F5344CB8AC3E}">
        <p14:creationId xmlns:p14="http://schemas.microsoft.com/office/powerpoint/2010/main" val="802917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2D81D9C7-4B95-344E-9C91-F7C166552C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BAD2DC9-8990-1942-814A-2EA913CF2244}" type="slidenum">
              <a:rPr lang="en-US" altLang="en-US" sz="1200"/>
              <a:pPr/>
              <a:t>15</a:t>
            </a:fld>
            <a:endParaRPr lang="en-US" altLang="en-US" sz="1200"/>
          </a:p>
        </p:txBody>
      </p:sp>
      <p:sp>
        <p:nvSpPr>
          <p:cNvPr id="32771" name="Rectangle 2">
            <a:extLst>
              <a:ext uri="{FF2B5EF4-FFF2-40B4-BE49-F238E27FC236}">
                <a16:creationId xmlns:a16="http://schemas.microsoft.com/office/drawing/2014/main" id="{BE1A1A01-7236-0044-9F94-29AC002625C5}"/>
              </a:ext>
            </a:extLst>
          </p:cNvPr>
          <p:cNvSpPr>
            <a:spLocks noChangeArrowheads="1" noTextEdit="1"/>
          </p:cNvSpPr>
          <p:nvPr>
            <p:ph type="sldImg"/>
          </p:nvPr>
        </p:nvSpPr>
        <p:spPr>
          <a:ln/>
        </p:spPr>
      </p:sp>
      <p:sp>
        <p:nvSpPr>
          <p:cNvPr id="32772" name="Rectangle 3">
            <a:extLst>
              <a:ext uri="{FF2B5EF4-FFF2-40B4-BE49-F238E27FC236}">
                <a16:creationId xmlns:a16="http://schemas.microsoft.com/office/drawing/2014/main" id="{16713778-9BCE-8345-9A51-B524475B21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ahoma" panose="020B0604030504040204" pitchFamily="34" charset="0"/>
                <a:cs typeface="Tahoma" panose="020B0604030504040204" pitchFamily="34" charset="0"/>
              </a:rPr>
              <a:t>Ask the students to provide examples of information technologies they see around them every day. Use the four bullet categories to facilitate students’ thinking past gaming devices and common hardware to unique devices and applications. Explore personal devices (such as iPods and cell phones) and familiar settings (like a grocery store, bank, classroom, or office).</a:t>
            </a:r>
          </a:p>
        </p:txBody>
      </p:sp>
    </p:spTree>
    <p:extLst>
      <p:ext uri="{BB962C8B-B14F-4D97-AF65-F5344CB8AC3E}">
        <p14:creationId xmlns:p14="http://schemas.microsoft.com/office/powerpoint/2010/main" val="4268961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B76DB24A-58EA-4446-B80F-BFED0D449E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B5C6379-B500-F94C-8972-2966280EF3AF}" type="slidenum">
              <a:rPr lang="en-US" altLang="en-US" sz="1200"/>
              <a:pPr/>
              <a:t>16</a:t>
            </a:fld>
            <a:endParaRPr lang="en-US" altLang="en-US" sz="1200"/>
          </a:p>
        </p:txBody>
      </p:sp>
      <p:sp>
        <p:nvSpPr>
          <p:cNvPr id="34819" name="Rectangle 2">
            <a:extLst>
              <a:ext uri="{FF2B5EF4-FFF2-40B4-BE49-F238E27FC236}">
                <a16:creationId xmlns:a16="http://schemas.microsoft.com/office/drawing/2014/main" id="{E760FE12-9369-1249-86ED-35F77FF939CD}"/>
              </a:ext>
            </a:extLst>
          </p:cNvPr>
          <p:cNvSpPr>
            <a:spLocks noChangeArrowheads="1" noTextEdit="1"/>
          </p:cNvSpPr>
          <p:nvPr>
            <p:ph type="sldImg"/>
          </p:nvPr>
        </p:nvSpPr>
        <p:spPr>
          <a:ln/>
        </p:spPr>
      </p:sp>
      <p:sp>
        <p:nvSpPr>
          <p:cNvPr id="34820" name="Rectangle 3">
            <a:extLst>
              <a:ext uri="{FF2B5EF4-FFF2-40B4-BE49-F238E27FC236}">
                <a16:creationId xmlns:a16="http://schemas.microsoft.com/office/drawing/2014/main" id="{D16DA352-DABD-2045-B6DE-C7409A6E4C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ahoma" panose="020B0604030504040204" pitchFamily="34" charset="0"/>
                <a:cs typeface="Tahoma" panose="020B0604030504040204" pitchFamily="34" charset="0"/>
              </a:rPr>
              <a:t>1.) CS/IT is one of the fastest growing career fields in the United States, yet the number of students choosing to major in CS/IT has been steadily decreasing for the past few years.</a:t>
            </a:r>
          </a:p>
          <a:p>
            <a:pPr eaLnBrk="1" hangingPunct="1"/>
            <a:r>
              <a:rPr lang="en-US" altLang="en-US">
                <a:latin typeface="Tahoma" panose="020B0604030504040204" pitchFamily="34" charset="0"/>
                <a:cs typeface="Tahoma" panose="020B0604030504040204" pitchFamily="34" charset="0"/>
              </a:rPr>
              <a:t>2.) CS/IT is one of the highest paying career fields in terms of starting salary and median salary.  CS/IT workers start out making more than most lawyers, nurses, police officers, and other popular professions.</a:t>
            </a:r>
          </a:p>
          <a:p>
            <a:pPr eaLnBrk="1" hangingPunct="1"/>
            <a:r>
              <a:rPr lang="en-US" altLang="en-US">
                <a:latin typeface="Tahoma" panose="020B0604030504040204" pitchFamily="34" charset="0"/>
                <a:cs typeface="Tahoma" panose="020B0604030504040204" pitchFamily="34" charset="0"/>
              </a:rPr>
              <a:t>3.) CS/IT is important in almost every career field; major in CS/IT and another field like nursing, law enforcement, or biology to have an edge above other job applicants and the ability to negotiate a higher salary. </a:t>
            </a:r>
          </a:p>
        </p:txBody>
      </p:sp>
    </p:spTree>
    <p:extLst>
      <p:ext uri="{BB962C8B-B14F-4D97-AF65-F5344CB8AC3E}">
        <p14:creationId xmlns:p14="http://schemas.microsoft.com/office/powerpoint/2010/main" val="3239782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6D72404A-E455-FE4A-AD02-AF4E0EC0BA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FECA6EF-6C71-6B41-B1FF-DCB74085A98F}" type="slidenum">
              <a:rPr lang="en-US" altLang="en-US" sz="1200"/>
              <a:pPr/>
              <a:t>17</a:t>
            </a:fld>
            <a:endParaRPr lang="en-US" altLang="en-US" sz="1200"/>
          </a:p>
        </p:txBody>
      </p:sp>
      <p:sp>
        <p:nvSpPr>
          <p:cNvPr id="36867" name="Rectangle 2">
            <a:extLst>
              <a:ext uri="{FF2B5EF4-FFF2-40B4-BE49-F238E27FC236}">
                <a16:creationId xmlns:a16="http://schemas.microsoft.com/office/drawing/2014/main" id="{9BF4490D-5185-3F4C-8547-A97BD65C4B34}"/>
              </a:ext>
            </a:extLst>
          </p:cNvPr>
          <p:cNvSpPr>
            <a:spLocks noChangeArrowheads="1" noTextEdit="1"/>
          </p:cNvSpPr>
          <p:nvPr>
            <p:ph type="sldImg"/>
          </p:nvPr>
        </p:nvSpPr>
        <p:spPr>
          <a:ln/>
        </p:spPr>
      </p:sp>
      <p:sp>
        <p:nvSpPr>
          <p:cNvPr id="36868" name="Rectangle 3">
            <a:extLst>
              <a:ext uri="{FF2B5EF4-FFF2-40B4-BE49-F238E27FC236}">
                <a16:creationId xmlns:a16="http://schemas.microsoft.com/office/drawing/2014/main" id="{694A2537-049B-8749-BADB-9395EC7C71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ahoma" panose="020B0604030504040204" pitchFamily="34" charset="0"/>
                <a:cs typeface="Tahoma" panose="020B0604030504040204" pitchFamily="34" charset="0"/>
              </a:rPr>
              <a:t>1.) CS/IT is one of the fastest growing career fields in the United States, yet the number of students choosing to major in CS/IT has been steadily decreasing for the past few years.</a:t>
            </a:r>
          </a:p>
          <a:p>
            <a:pPr eaLnBrk="1" hangingPunct="1"/>
            <a:r>
              <a:rPr lang="en-US" altLang="en-US">
                <a:latin typeface="Tahoma" panose="020B0604030504040204" pitchFamily="34" charset="0"/>
                <a:cs typeface="Tahoma" panose="020B0604030504040204" pitchFamily="34" charset="0"/>
              </a:rPr>
              <a:t>2.) CS/IT is one of the highest paying career fields in terms of starting salary and median salary.  CS/IT workers start out making more than most lawyers, nurses, police officers, and other popular professions.</a:t>
            </a:r>
          </a:p>
          <a:p>
            <a:pPr eaLnBrk="1" hangingPunct="1"/>
            <a:r>
              <a:rPr lang="en-US" altLang="en-US">
                <a:latin typeface="Tahoma" panose="020B0604030504040204" pitchFamily="34" charset="0"/>
                <a:cs typeface="Tahoma" panose="020B0604030504040204" pitchFamily="34" charset="0"/>
              </a:rPr>
              <a:t>3.) CS/IT is important in almost every career field; major in CS/IT and another field like nursing, law enforcement, or biology to have an edge above other job applicants and the ability to negotiate a higher salary. </a:t>
            </a:r>
          </a:p>
        </p:txBody>
      </p:sp>
    </p:spTree>
    <p:extLst>
      <p:ext uri="{BB962C8B-B14F-4D97-AF65-F5344CB8AC3E}">
        <p14:creationId xmlns:p14="http://schemas.microsoft.com/office/powerpoint/2010/main" val="4158409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69009903-576E-DE4D-B970-EC8E022FE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F27B577-5FCB-B84A-8933-1E5C854B5530}" type="slidenum">
              <a:rPr lang="en-US" altLang="en-US" sz="1200"/>
              <a:pPr/>
              <a:t>18</a:t>
            </a:fld>
            <a:endParaRPr lang="en-US" altLang="en-US" sz="1200"/>
          </a:p>
        </p:txBody>
      </p:sp>
      <p:sp>
        <p:nvSpPr>
          <p:cNvPr id="38915" name="Rectangle 2">
            <a:extLst>
              <a:ext uri="{FF2B5EF4-FFF2-40B4-BE49-F238E27FC236}">
                <a16:creationId xmlns:a16="http://schemas.microsoft.com/office/drawing/2014/main" id="{CA136781-8A9A-9942-91E1-40A78EC26981}"/>
              </a:ext>
            </a:extLst>
          </p:cNvPr>
          <p:cNvSpPr>
            <a:spLocks noChangeArrowheads="1" noTextEdit="1"/>
          </p:cNvSpPr>
          <p:nvPr>
            <p:ph type="sldImg"/>
          </p:nvPr>
        </p:nvSpPr>
        <p:spPr>
          <a:ln/>
        </p:spPr>
      </p:sp>
      <p:sp>
        <p:nvSpPr>
          <p:cNvPr id="38916" name="Rectangle 3">
            <a:extLst>
              <a:ext uri="{FF2B5EF4-FFF2-40B4-BE49-F238E27FC236}">
                <a16:creationId xmlns:a16="http://schemas.microsoft.com/office/drawing/2014/main" id="{89FE87FD-D3E2-A640-8C7D-7C3F9D7F42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From CSEdWeek website…</a:t>
            </a:r>
          </a:p>
        </p:txBody>
      </p:sp>
    </p:spTree>
    <p:extLst>
      <p:ext uri="{BB962C8B-B14F-4D97-AF65-F5344CB8AC3E}">
        <p14:creationId xmlns:p14="http://schemas.microsoft.com/office/powerpoint/2010/main" val="431632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5826D739-AB7C-774B-95BE-C91D3105AD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426390C-C058-E641-A01B-1FE317CA0736}" type="slidenum">
              <a:rPr lang="en-US" altLang="en-US" sz="1200"/>
              <a:pPr/>
              <a:t>19</a:t>
            </a:fld>
            <a:endParaRPr lang="en-US" altLang="en-US" sz="1200"/>
          </a:p>
        </p:txBody>
      </p:sp>
      <p:sp>
        <p:nvSpPr>
          <p:cNvPr id="40963" name="Rectangle 1026">
            <a:extLst>
              <a:ext uri="{FF2B5EF4-FFF2-40B4-BE49-F238E27FC236}">
                <a16:creationId xmlns:a16="http://schemas.microsoft.com/office/drawing/2014/main" id="{C00DFC12-BE02-EC45-BEDF-1D3A403E873E}"/>
              </a:ext>
            </a:extLst>
          </p:cNvPr>
          <p:cNvSpPr>
            <a:spLocks noChangeArrowheads="1" noTextEdit="1"/>
          </p:cNvSpPr>
          <p:nvPr>
            <p:ph type="sldImg"/>
          </p:nvPr>
        </p:nvSpPr>
        <p:spPr>
          <a:ln/>
        </p:spPr>
      </p:sp>
      <p:sp>
        <p:nvSpPr>
          <p:cNvPr id="40964" name="Rectangle 1027">
            <a:extLst>
              <a:ext uri="{FF2B5EF4-FFF2-40B4-BE49-F238E27FC236}">
                <a16:creationId xmlns:a16="http://schemas.microsoft.com/office/drawing/2014/main" id="{B58E8875-47A8-5544-BA49-4AA46804CE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Ask students the above question.</a:t>
            </a:r>
          </a:p>
        </p:txBody>
      </p:sp>
    </p:spTree>
    <p:extLst>
      <p:ext uri="{BB962C8B-B14F-4D97-AF65-F5344CB8AC3E}">
        <p14:creationId xmlns:p14="http://schemas.microsoft.com/office/powerpoint/2010/main" val="906882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3F69E0FA-CF3B-1B42-9D26-3257C92800E6}"/>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362575"/>
            <a:ext cx="6056313"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1EED2C21-6BBD-1148-A662-FEC3BD9BACD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70650" y="5618163"/>
            <a:ext cx="2078038"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Placeholder 21"/>
          <p:cNvSpPr>
            <a:spLocks noGrp="1"/>
          </p:cNvSpPr>
          <p:nvPr>
            <p:ph type="body" sz="quarter" idx="10"/>
          </p:nvPr>
        </p:nvSpPr>
        <p:spPr>
          <a:xfrm>
            <a:off x="727075" y="1214584"/>
            <a:ext cx="7461250" cy="1883902"/>
          </a:xfrm>
          <a:prstGeom prst="rect">
            <a:avLst/>
          </a:prstGeom>
        </p:spPr>
        <p:txBody>
          <a:bodyPr vert="horz"/>
          <a:lstStyle>
            <a:lvl1pPr marL="0" indent="0">
              <a:lnSpc>
                <a:spcPts val="6000"/>
              </a:lnSpc>
              <a:spcBef>
                <a:spcPts val="0"/>
              </a:spcBef>
              <a:defRPr sz="4600" b="0" baseline="0">
                <a:solidFill>
                  <a:srgbClr val="000000"/>
                </a:solidFill>
                <a:latin typeface="Arial"/>
                <a:cs typeface="Arial"/>
              </a:defRPr>
            </a:lvl1pPr>
            <a:lvl2pPr>
              <a:lnSpc>
                <a:spcPts val="6400"/>
              </a:lnSpc>
              <a:spcBef>
                <a:spcPts val="0"/>
              </a:spcBef>
              <a:defRPr sz="5800">
                <a:latin typeface="Arial"/>
                <a:cs typeface="Arial"/>
              </a:defRPr>
            </a:lvl2pPr>
            <a:lvl3pPr>
              <a:lnSpc>
                <a:spcPts val="6400"/>
              </a:lnSpc>
              <a:spcBef>
                <a:spcPts val="0"/>
              </a:spcBef>
              <a:defRPr sz="5800">
                <a:latin typeface="NewsGoth Cn BT"/>
                <a:cs typeface="NewsGoth Cn BT"/>
              </a:defRPr>
            </a:lvl3pPr>
            <a:lvl4pPr>
              <a:lnSpc>
                <a:spcPts val="6400"/>
              </a:lnSpc>
              <a:spcBef>
                <a:spcPts val="0"/>
              </a:spcBef>
              <a:defRPr sz="5800">
                <a:latin typeface="NewsGoth Cn BT"/>
                <a:cs typeface="NewsGoth Cn BT"/>
              </a:defRPr>
            </a:lvl4pPr>
            <a:lvl5pPr>
              <a:lnSpc>
                <a:spcPts val="6400"/>
              </a:lnSpc>
              <a:spcBef>
                <a:spcPts val="0"/>
              </a:spcBef>
              <a:defRPr sz="5800">
                <a:latin typeface="NewsGoth Cn BT"/>
                <a:cs typeface="NewsGoth Cn BT"/>
              </a:defRPr>
            </a:lvl5pPr>
          </a:lstStyle>
          <a:p>
            <a:pPr lvl="0"/>
            <a:r>
              <a:rPr lang="en-CA"/>
              <a:t>Click to edit Master text styles</a:t>
            </a:r>
          </a:p>
        </p:txBody>
      </p:sp>
      <p:sp>
        <p:nvSpPr>
          <p:cNvPr id="3" name="Text Placeholder 2"/>
          <p:cNvSpPr>
            <a:spLocks noGrp="1"/>
          </p:cNvSpPr>
          <p:nvPr>
            <p:ph type="body" sz="quarter" idx="11"/>
          </p:nvPr>
        </p:nvSpPr>
        <p:spPr>
          <a:xfrm>
            <a:off x="727075" y="3262524"/>
            <a:ext cx="7461250" cy="1390650"/>
          </a:xfrm>
          <a:prstGeom prst="rect">
            <a:avLst/>
          </a:prstGeom>
        </p:spPr>
        <p:txBody>
          <a:bodyPr vert="horz"/>
          <a:lstStyle>
            <a:lvl1pPr>
              <a:lnSpc>
                <a:spcPts val="3400"/>
              </a:lnSpc>
              <a:spcBef>
                <a:spcPts val="0"/>
              </a:spcBef>
              <a:defRPr sz="2400" spc="0" baseline="0">
                <a:latin typeface="Arial"/>
                <a:cs typeface="Arial"/>
              </a:defRPr>
            </a:lvl1pPr>
            <a:lvl2pPr>
              <a:lnSpc>
                <a:spcPts val="3400"/>
              </a:lnSpc>
              <a:spcBef>
                <a:spcPts val="0"/>
              </a:spcBef>
              <a:defRPr sz="2400" spc="0">
                <a:latin typeface="Arial"/>
                <a:cs typeface="Arial"/>
              </a:defRPr>
            </a:lvl2pPr>
            <a:lvl3pPr>
              <a:lnSpc>
                <a:spcPts val="3200"/>
              </a:lnSpc>
              <a:spcBef>
                <a:spcPts val="0"/>
              </a:spcBef>
              <a:defRPr sz="2400">
                <a:latin typeface="News Gothic MT"/>
                <a:cs typeface="News Gothic MT"/>
              </a:defRPr>
            </a:lvl3pPr>
            <a:lvl4pPr>
              <a:lnSpc>
                <a:spcPts val="3200"/>
              </a:lnSpc>
              <a:spcBef>
                <a:spcPts val="0"/>
              </a:spcBef>
              <a:defRPr sz="2400">
                <a:latin typeface="News Gothic MT"/>
                <a:cs typeface="News Gothic MT"/>
              </a:defRPr>
            </a:lvl4pPr>
            <a:lvl5pPr>
              <a:lnSpc>
                <a:spcPts val="3200"/>
              </a:lnSpc>
              <a:spcBef>
                <a:spcPts val="0"/>
              </a:spcBef>
              <a:defRPr sz="2400">
                <a:latin typeface="News Gothic MT"/>
                <a:cs typeface="News Gothic MT"/>
              </a:defRPr>
            </a:lvl5pPr>
          </a:lstStyle>
          <a:p>
            <a:pPr lvl="0"/>
            <a:r>
              <a:rPr lang="en-CA" dirty="0"/>
              <a:t>Click to edit Master text styles</a:t>
            </a:r>
          </a:p>
          <a:p>
            <a:pPr lvl="1"/>
            <a:r>
              <a:rPr lang="en-CA" dirty="0"/>
              <a:t>Second level</a:t>
            </a:r>
          </a:p>
        </p:txBody>
      </p:sp>
      <p:sp>
        <p:nvSpPr>
          <p:cNvPr id="9" name="Text Placeholder 8"/>
          <p:cNvSpPr>
            <a:spLocks noGrp="1"/>
          </p:cNvSpPr>
          <p:nvPr>
            <p:ph type="body" sz="quarter" idx="12"/>
          </p:nvPr>
        </p:nvSpPr>
        <p:spPr>
          <a:xfrm>
            <a:off x="727075" y="5780229"/>
            <a:ext cx="5140850" cy="669925"/>
          </a:xfrm>
          <a:prstGeom prst="rect">
            <a:avLst/>
          </a:prstGeom>
        </p:spPr>
        <p:txBody>
          <a:bodyPr vert="horz"/>
          <a:lstStyle>
            <a:lvl1pPr>
              <a:lnSpc>
                <a:spcPts val="2100"/>
              </a:lnSpc>
              <a:spcBef>
                <a:spcPts val="0"/>
              </a:spcBef>
              <a:defRPr sz="2000" b="1" baseline="0">
                <a:latin typeface="Arial"/>
                <a:cs typeface="Arial"/>
              </a:defRPr>
            </a:lvl1pPr>
            <a:lvl2pPr>
              <a:lnSpc>
                <a:spcPts val="2100"/>
              </a:lnSpc>
              <a:spcBef>
                <a:spcPts val="0"/>
              </a:spcBef>
              <a:defRPr sz="1700" b="1">
                <a:latin typeface="News Gothic MT"/>
                <a:cs typeface="News Gothic MT"/>
              </a:defRPr>
            </a:lvl2pPr>
            <a:lvl3pPr>
              <a:lnSpc>
                <a:spcPts val="2100"/>
              </a:lnSpc>
              <a:spcBef>
                <a:spcPts val="0"/>
              </a:spcBef>
              <a:defRPr sz="1700" b="1">
                <a:latin typeface="News Gothic MT"/>
                <a:cs typeface="News Gothic MT"/>
              </a:defRPr>
            </a:lvl3pPr>
            <a:lvl4pPr>
              <a:lnSpc>
                <a:spcPts val="2100"/>
              </a:lnSpc>
              <a:spcBef>
                <a:spcPts val="0"/>
              </a:spcBef>
              <a:defRPr sz="1700" b="1">
                <a:latin typeface="News Gothic MT"/>
                <a:cs typeface="News Gothic MT"/>
              </a:defRPr>
            </a:lvl4pPr>
            <a:lvl5pPr>
              <a:lnSpc>
                <a:spcPts val="2100"/>
              </a:lnSpc>
              <a:spcBef>
                <a:spcPts val="0"/>
              </a:spcBef>
              <a:defRPr sz="1700" b="1">
                <a:latin typeface="News Gothic MT"/>
                <a:cs typeface="News Gothic MT"/>
              </a:defRPr>
            </a:lvl5pPr>
          </a:lstStyle>
          <a:p>
            <a:pPr lvl="0"/>
            <a:r>
              <a:rPr lang="en-CA" dirty="0"/>
              <a:t>Click to edit Master text styles</a:t>
            </a:r>
          </a:p>
        </p:txBody>
      </p:sp>
    </p:spTree>
    <p:extLst>
      <p:ext uri="{BB962C8B-B14F-4D97-AF65-F5344CB8AC3E}">
        <p14:creationId xmlns:p14="http://schemas.microsoft.com/office/powerpoint/2010/main" val="993789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5" name="Picture 1" descr="bg.jpg">
            <a:extLst>
              <a:ext uri="{FF2B5EF4-FFF2-40B4-BE49-F238E27FC236}">
                <a16:creationId xmlns:a16="http://schemas.microsoft.com/office/drawing/2014/main" id="{DD7F76D1-C896-7B4B-9E14-7203989ABBA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E67616CC-A02E-B243-8394-3106B9B8F98B}"/>
              </a:ext>
            </a:extLst>
          </p:cNvPr>
          <p:cNvSpPr/>
          <p:nvPr userDrawn="1"/>
        </p:nvSpPr>
        <p:spPr>
          <a:xfrm>
            <a:off x="0" y="5360988"/>
            <a:ext cx="6046788" cy="1169987"/>
          </a:xfrm>
          <a:prstGeom prst="rect">
            <a:avLst/>
          </a:prstGeom>
          <a:solidFill>
            <a:srgbClr val="FEC5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E3AAEBA3-AF3F-A746-ADEF-16ECB087E93D}"/>
              </a:ext>
            </a:extLst>
          </p:cNvPr>
          <p:cNvSpPr/>
          <p:nvPr userDrawn="1"/>
        </p:nvSpPr>
        <p:spPr>
          <a:xfrm>
            <a:off x="6038850" y="5362575"/>
            <a:ext cx="3105150" cy="11699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8" name="Picture 4">
            <a:extLst>
              <a:ext uri="{FF2B5EF4-FFF2-40B4-BE49-F238E27FC236}">
                <a16:creationId xmlns:a16="http://schemas.microsoft.com/office/drawing/2014/main" id="{610DB583-0D67-F34D-8DE0-E5D54EFE3C0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70650" y="5618163"/>
            <a:ext cx="2078038"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21"/>
          <p:cNvSpPr>
            <a:spLocks noGrp="1"/>
          </p:cNvSpPr>
          <p:nvPr>
            <p:ph type="body" sz="quarter" idx="10"/>
          </p:nvPr>
        </p:nvSpPr>
        <p:spPr>
          <a:xfrm>
            <a:off x="727075" y="1214584"/>
            <a:ext cx="7461250" cy="1883902"/>
          </a:xfrm>
          <a:prstGeom prst="rect">
            <a:avLst/>
          </a:prstGeom>
        </p:spPr>
        <p:txBody>
          <a:bodyPr vert="horz"/>
          <a:lstStyle>
            <a:lvl1pPr marL="0" indent="0">
              <a:lnSpc>
                <a:spcPts val="6000"/>
              </a:lnSpc>
              <a:spcBef>
                <a:spcPts val="0"/>
              </a:spcBef>
              <a:defRPr sz="4600" b="0" baseline="0">
                <a:solidFill>
                  <a:srgbClr val="FEC52B"/>
                </a:solidFill>
                <a:latin typeface="Arial"/>
                <a:cs typeface="Arial"/>
              </a:defRPr>
            </a:lvl1pPr>
            <a:lvl2pPr>
              <a:lnSpc>
                <a:spcPts val="6400"/>
              </a:lnSpc>
              <a:spcBef>
                <a:spcPts val="0"/>
              </a:spcBef>
              <a:defRPr sz="5800">
                <a:latin typeface="Arial"/>
                <a:cs typeface="Arial"/>
              </a:defRPr>
            </a:lvl2pPr>
            <a:lvl3pPr>
              <a:lnSpc>
                <a:spcPts val="6400"/>
              </a:lnSpc>
              <a:spcBef>
                <a:spcPts val="0"/>
              </a:spcBef>
              <a:defRPr sz="5800">
                <a:latin typeface="NewsGoth Cn BT"/>
                <a:cs typeface="NewsGoth Cn BT"/>
              </a:defRPr>
            </a:lvl3pPr>
            <a:lvl4pPr>
              <a:lnSpc>
                <a:spcPts val="6400"/>
              </a:lnSpc>
              <a:spcBef>
                <a:spcPts val="0"/>
              </a:spcBef>
              <a:defRPr sz="5800">
                <a:latin typeface="NewsGoth Cn BT"/>
                <a:cs typeface="NewsGoth Cn BT"/>
              </a:defRPr>
            </a:lvl4pPr>
            <a:lvl5pPr>
              <a:lnSpc>
                <a:spcPts val="6400"/>
              </a:lnSpc>
              <a:spcBef>
                <a:spcPts val="0"/>
              </a:spcBef>
              <a:defRPr sz="5800">
                <a:latin typeface="NewsGoth Cn BT"/>
                <a:cs typeface="NewsGoth Cn BT"/>
              </a:defRPr>
            </a:lvl5pPr>
          </a:lstStyle>
          <a:p>
            <a:pPr lvl="0"/>
            <a:r>
              <a:rPr lang="en-CA"/>
              <a:t>Click to edit Master text styles</a:t>
            </a:r>
          </a:p>
        </p:txBody>
      </p:sp>
      <p:sp>
        <p:nvSpPr>
          <p:cNvPr id="11" name="Text Placeholder 2"/>
          <p:cNvSpPr>
            <a:spLocks noGrp="1"/>
          </p:cNvSpPr>
          <p:nvPr>
            <p:ph type="body" sz="quarter" idx="11"/>
          </p:nvPr>
        </p:nvSpPr>
        <p:spPr>
          <a:xfrm>
            <a:off x="727075" y="3262524"/>
            <a:ext cx="7461250" cy="1390650"/>
          </a:xfrm>
          <a:prstGeom prst="rect">
            <a:avLst/>
          </a:prstGeom>
        </p:spPr>
        <p:txBody>
          <a:bodyPr vert="horz"/>
          <a:lstStyle>
            <a:lvl1pPr>
              <a:lnSpc>
                <a:spcPts val="3400"/>
              </a:lnSpc>
              <a:spcBef>
                <a:spcPts val="0"/>
              </a:spcBef>
              <a:defRPr sz="2400" spc="0" baseline="0">
                <a:solidFill>
                  <a:schemeClr val="bg1"/>
                </a:solidFill>
                <a:latin typeface="Arial"/>
                <a:cs typeface="Arial"/>
              </a:defRPr>
            </a:lvl1pPr>
            <a:lvl2pPr>
              <a:lnSpc>
                <a:spcPts val="3400"/>
              </a:lnSpc>
              <a:spcBef>
                <a:spcPts val="0"/>
              </a:spcBef>
              <a:defRPr sz="2400" spc="0">
                <a:solidFill>
                  <a:schemeClr val="bg1"/>
                </a:solidFill>
                <a:latin typeface="Arial"/>
                <a:cs typeface="Arial"/>
              </a:defRPr>
            </a:lvl2pPr>
            <a:lvl3pPr>
              <a:lnSpc>
                <a:spcPts val="3200"/>
              </a:lnSpc>
              <a:spcBef>
                <a:spcPts val="0"/>
              </a:spcBef>
              <a:defRPr sz="2400">
                <a:latin typeface="News Gothic MT"/>
                <a:cs typeface="News Gothic MT"/>
              </a:defRPr>
            </a:lvl3pPr>
            <a:lvl4pPr>
              <a:lnSpc>
                <a:spcPts val="3200"/>
              </a:lnSpc>
              <a:spcBef>
                <a:spcPts val="0"/>
              </a:spcBef>
              <a:defRPr sz="2400">
                <a:latin typeface="News Gothic MT"/>
                <a:cs typeface="News Gothic MT"/>
              </a:defRPr>
            </a:lvl4pPr>
            <a:lvl5pPr>
              <a:lnSpc>
                <a:spcPts val="3200"/>
              </a:lnSpc>
              <a:spcBef>
                <a:spcPts val="0"/>
              </a:spcBef>
              <a:defRPr sz="2400">
                <a:latin typeface="News Gothic MT"/>
                <a:cs typeface="News Gothic MT"/>
              </a:defRPr>
            </a:lvl5pPr>
          </a:lstStyle>
          <a:p>
            <a:pPr lvl="0"/>
            <a:r>
              <a:rPr lang="en-CA" dirty="0"/>
              <a:t>Click to edit Master text styles</a:t>
            </a:r>
          </a:p>
          <a:p>
            <a:pPr lvl="1"/>
            <a:r>
              <a:rPr lang="en-CA" dirty="0"/>
              <a:t>Second level</a:t>
            </a:r>
          </a:p>
        </p:txBody>
      </p:sp>
      <p:sp>
        <p:nvSpPr>
          <p:cNvPr id="12" name="Text Placeholder 8"/>
          <p:cNvSpPr>
            <a:spLocks noGrp="1"/>
          </p:cNvSpPr>
          <p:nvPr>
            <p:ph type="body" sz="quarter" idx="12"/>
          </p:nvPr>
        </p:nvSpPr>
        <p:spPr>
          <a:xfrm>
            <a:off x="727075" y="5780229"/>
            <a:ext cx="5140850" cy="669925"/>
          </a:xfrm>
          <a:prstGeom prst="rect">
            <a:avLst/>
          </a:prstGeom>
        </p:spPr>
        <p:txBody>
          <a:bodyPr vert="horz"/>
          <a:lstStyle>
            <a:lvl1pPr>
              <a:lnSpc>
                <a:spcPts val="2100"/>
              </a:lnSpc>
              <a:spcBef>
                <a:spcPts val="0"/>
              </a:spcBef>
              <a:defRPr sz="2000" b="1" baseline="0">
                <a:latin typeface="Arial"/>
                <a:cs typeface="Arial"/>
              </a:defRPr>
            </a:lvl1pPr>
            <a:lvl2pPr>
              <a:lnSpc>
                <a:spcPts val="2100"/>
              </a:lnSpc>
              <a:spcBef>
                <a:spcPts val="0"/>
              </a:spcBef>
              <a:defRPr sz="1700" b="1">
                <a:latin typeface="News Gothic MT"/>
                <a:cs typeface="News Gothic MT"/>
              </a:defRPr>
            </a:lvl2pPr>
            <a:lvl3pPr>
              <a:lnSpc>
                <a:spcPts val="2100"/>
              </a:lnSpc>
              <a:spcBef>
                <a:spcPts val="0"/>
              </a:spcBef>
              <a:defRPr sz="1700" b="1">
                <a:latin typeface="News Gothic MT"/>
                <a:cs typeface="News Gothic MT"/>
              </a:defRPr>
            </a:lvl3pPr>
            <a:lvl4pPr>
              <a:lnSpc>
                <a:spcPts val="2100"/>
              </a:lnSpc>
              <a:spcBef>
                <a:spcPts val="0"/>
              </a:spcBef>
              <a:defRPr sz="1700" b="1">
                <a:latin typeface="News Gothic MT"/>
                <a:cs typeface="News Gothic MT"/>
              </a:defRPr>
            </a:lvl4pPr>
            <a:lvl5pPr>
              <a:lnSpc>
                <a:spcPts val="2100"/>
              </a:lnSpc>
              <a:spcBef>
                <a:spcPts val="0"/>
              </a:spcBef>
              <a:defRPr sz="1700" b="1">
                <a:latin typeface="News Gothic MT"/>
                <a:cs typeface="News Gothic MT"/>
              </a:defRPr>
            </a:lvl5pPr>
          </a:lstStyle>
          <a:p>
            <a:pPr lvl="0"/>
            <a:r>
              <a:rPr lang="en-CA" dirty="0"/>
              <a:t>Click to edit Master text styles</a:t>
            </a:r>
          </a:p>
        </p:txBody>
      </p:sp>
    </p:spTree>
    <p:extLst>
      <p:ext uri="{BB962C8B-B14F-4D97-AF65-F5344CB8AC3E}">
        <p14:creationId xmlns:p14="http://schemas.microsoft.com/office/powerpoint/2010/main" val="208496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F4CA52B-2911-D04B-A97D-69B40CE2A527}"/>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30963"/>
            <a:ext cx="6954838"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F5D447C7-6913-104B-B557-78FC27FFC43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2338" y="6199188"/>
            <a:ext cx="1541462"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1"/>
          </p:nvPr>
        </p:nvSpPr>
        <p:spPr>
          <a:xfrm>
            <a:off x="675235" y="1800164"/>
            <a:ext cx="7774352" cy="3917316"/>
          </a:xfrm>
          <a:prstGeom prst="rect">
            <a:avLst/>
          </a:prstGeom>
        </p:spPr>
        <p:txBody>
          <a:bodyPr vert="horz"/>
          <a:lstStyle>
            <a:lvl1pPr marL="342900" indent="-342900">
              <a:lnSpc>
                <a:spcPts val="3200"/>
              </a:lnSpc>
              <a:spcBef>
                <a:spcPts val="0"/>
              </a:spcBef>
              <a:buFont typeface="Arial"/>
              <a:buChar char="•"/>
              <a:defRPr sz="2200" baseline="0">
                <a:latin typeface="Arial"/>
                <a:cs typeface="Arial"/>
              </a:defRPr>
            </a:lvl1pPr>
            <a:lvl2pPr>
              <a:lnSpc>
                <a:spcPts val="3200"/>
              </a:lnSpc>
              <a:spcBef>
                <a:spcPts val="0"/>
              </a:spcBef>
              <a:defRPr sz="2200">
                <a:latin typeface="Arial"/>
                <a:cs typeface="Arial"/>
              </a:defRPr>
            </a:lvl2pPr>
            <a:lvl3pPr>
              <a:lnSpc>
                <a:spcPts val="3200"/>
              </a:lnSpc>
              <a:spcBef>
                <a:spcPts val="0"/>
              </a:spcBef>
              <a:defRPr sz="2400">
                <a:latin typeface="News Gothic MT"/>
                <a:cs typeface="News Gothic MT"/>
              </a:defRPr>
            </a:lvl3pPr>
            <a:lvl4pPr>
              <a:lnSpc>
                <a:spcPts val="3200"/>
              </a:lnSpc>
              <a:spcBef>
                <a:spcPts val="0"/>
              </a:spcBef>
              <a:defRPr sz="2400">
                <a:latin typeface="News Gothic MT"/>
                <a:cs typeface="News Gothic MT"/>
              </a:defRPr>
            </a:lvl4pPr>
            <a:lvl5pPr>
              <a:lnSpc>
                <a:spcPts val="3200"/>
              </a:lnSpc>
              <a:spcBef>
                <a:spcPts val="0"/>
              </a:spcBef>
              <a:defRPr sz="2400">
                <a:latin typeface="News Gothic MT"/>
                <a:cs typeface="News Gothic MT"/>
              </a:defRPr>
            </a:lvl5pPr>
          </a:lstStyle>
          <a:p>
            <a:pPr lvl="0"/>
            <a:r>
              <a:rPr lang="en-CA" dirty="0"/>
              <a:t>Click to edit Master text styles</a:t>
            </a:r>
          </a:p>
          <a:p>
            <a:pPr lvl="1"/>
            <a:r>
              <a:rPr lang="en-CA" dirty="0"/>
              <a:t>Second level</a:t>
            </a:r>
          </a:p>
        </p:txBody>
      </p:sp>
      <p:sp>
        <p:nvSpPr>
          <p:cNvPr id="10" name="Text Placeholder 9"/>
          <p:cNvSpPr>
            <a:spLocks noGrp="1"/>
          </p:cNvSpPr>
          <p:nvPr>
            <p:ph type="body" sz="quarter" idx="12"/>
          </p:nvPr>
        </p:nvSpPr>
        <p:spPr>
          <a:xfrm>
            <a:off x="675235" y="734000"/>
            <a:ext cx="7774352" cy="820738"/>
          </a:xfrm>
          <a:prstGeom prst="rect">
            <a:avLst/>
          </a:prstGeom>
        </p:spPr>
        <p:txBody>
          <a:bodyPr vert="horz"/>
          <a:lstStyle>
            <a:lvl1pPr>
              <a:defRPr sz="4000" baseline="0">
                <a:latin typeface="Arial"/>
                <a:cs typeface="Arial"/>
              </a:defRPr>
            </a:lvl1pPr>
            <a:lvl2pPr>
              <a:defRPr sz="4600">
                <a:latin typeface="NewsGoth Cn BT"/>
                <a:cs typeface="NewsGoth Cn BT"/>
              </a:defRPr>
            </a:lvl2pPr>
            <a:lvl3pPr>
              <a:defRPr sz="4600">
                <a:latin typeface="NewsGoth Cn BT"/>
                <a:cs typeface="NewsGoth Cn BT"/>
              </a:defRPr>
            </a:lvl3pPr>
            <a:lvl4pPr>
              <a:defRPr sz="4600">
                <a:latin typeface="NewsGoth Cn BT"/>
                <a:cs typeface="NewsGoth Cn BT"/>
              </a:defRPr>
            </a:lvl4pPr>
            <a:lvl5pPr>
              <a:defRPr sz="4600">
                <a:latin typeface="NewsGoth Cn BT"/>
                <a:cs typeface="NewsGoth Cn BT"/>
              </a:defRPr>
            </a:lvl5pPr>
          </a:lstStyle>
          <a:p>
            <a:pPr lvl="0"/>
            <a:r>
              <a:rPr lang="en-CA" dirty="0"/>
              <a:t>Click to edit</a:t>
            </a:r>
          </a:p>
        </p:txBody>
      </p:sp>
      <p:sp>
        <p:nvSpPr>
          <p:cNvPr id="6" name="Slide Number Placeholder 12">
            <a:extLst>
              <a:ext uri="{FF2B5EF4-FFF2-40B4-BE49-F238E27FC236}">
                <a16:creationId xmlns:a16="http://schemas.microsoft.com/office/drawing/2014/main" id="{2F9C2093-8117-AC41-99C7-0AF54DD74B3C}"/>
              </a:ext>
            </a:extLst>
          </p:cNvPr>
          <p:cNvSpPr>
            <a:spLocks noGrp="1"/>
          </p:cNvSpPr>
          <p:nvPr>
            <p:ph type="sldNum" sz="quarter" idx="13"/>
          </p:nvPr>
        </p:nvSpPr>
        <p:spPr>
          <a:xfrm>
            <a:off x="4821238" y="6081713"/>
            <a:ext cx="2133600" cy="365125"/>
          </a:xfrm>
        </p:spPr>
        <p:txBody>
          <a:bodyPr/>
          <a:lstStyle>
            <a:lvl1pPr>
              <a:defRPr>
                <a:latin typeface="Arial" panose="020B0604020202020204" pitchFamily="34" charset="0"/>
                <a:cs typeface="Arial" panose="020B0604020202020204" pitchFamily="34" charset="0"/>
              </a:defRPr>
            </a:lvl1pPr>
          </a:lstStyle>
          <a:p>
            <a:fld id="{2BE30940-90E4-9849-971D-283BA12C28A3}" type="slidenum">
              <a:rPr lang="en-CA" altLang="en-US"/>
              <a:pPr/>
              <a:t>‹#›</a:t>
            </a:fld>
            <a:endParaRPr lang="en-CA" altLang="en-US"/>
          </a:p>
        </p:txBody>
      </p:sp>
    </p:spTree>
    <p:extLst>
      <p:ext uri="{BB962C8B-B14F-4D97-AF65-F5344CB8AC3E}">
        <p14:creationId xmlns:p14="http://schemas.microsoft.com/office/powerpoint/2010/main" val="342237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5C41E217-6628-5345-85C7-08ECBA586C86}"/>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30963"/>
            <a:ext cx="6954838"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BF3E84A2-FC4D-1449-A200-F00A1BE2B86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2338" y="6199188"/>
            <a:ext cx="1541462"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1"/>
          </p:nvPr>
        </p:nvSpPr>
        <p:spPr>
          <a:xfrm>
            <a:off x="675235" y="1843364"/>
            <a:ext cx="4396245" cy="3917316"/>
          </a:xfrm>
          <a:prstGeom prst="rect">
            <a:avLst/>
          </a:prstGeom>
        </p:spPr>
        <p:txBody>
          <a:bodyPr vert="horz"/>
          <a:lstStyle>
            <a:lvl1pPr marL="0" indent="0">
              <a:lnSpc>
                <a:spcPts val="3200"/>
              </a:lnSpc>
              <a:spcBef>
                <a:spcPts val="0"/>
              </a:spcBef>
              <a:buFont typeface="Arial"/>
              <a:buNone/>
              <a:defRPr sz="2200" baseline="0">
                <a:latin typeface="Arial"/>
                <a:cs typeface="Arial"/>
              </a:defRPr>
            </a:lvl1pPr>
            <a:lvl2pPr marL="457200" indent="0">
              <a:lnSpc>
                <a:spcPts val="3200"/>
              </a:lnSpc>
              <a:spcBef>
                <a:spcPts val="0"/>
              </a:spcBef>
              <a:buNone/>
              <a:defRPr sz="2400">
                <a:latin typeface="News Gothic MT"/>
                <a:cs typeface="News Gothic MT"/>
              </a:defRPr>
            </a:lvl2pPr>
            <a:lvl3pPr>
              <a:lnSpc>
                <a:spcPts val="3200"/>
              </a:lnSpc>
              <a:spcBef>
                <a:spcPts val="0"/>
              </a:spcBef>
              <a:defRPr sz="2400">
                <a:latin typeface="News Gothic MT"/>
                <a:cs typeface="News Gothic MT"/>
              </a:defRPr>
            </a:lvl3pPr>
            <a:lvl4pPr>
              <a:lnSpc>
                <a:spcPts val="3200"/>
              </a:lnSpc>
              <a:spcBef>
                <a:spcPts val="0"/>
              </a:spcBef>
              <a:defRPr sz="2400">
                <a:latin typeface="News Gothic MT"/>
                <a:cs typeface="News Gothic MT"/>
              </a:defRPr>
            </a:lvl4pPr>
            <a:lvl5pPr>
              <a:lnSpc>
                <a:spcPts val="3200"/>
              </a:lnSpc>
              <a:spcBef>
                <a:spcPts val="0"/>
              </a:spcBef>
              <a:defRPr sz="2400">
                <a:latin typeface="News Gothic MT"/>
                <a:cs typeface="News Gothic MT"/>
              </a:defRPr>
            </a:lvl5pPr>
          </a:lstStyle>
          <a:p>
            <a:pPr lvl="0"/>
            <a:r>
              <a:rPr lang="en-CA" dirty="0"/>
              <a:t>Click to edit Master text styles</a:t>
            </a:r>
          </a:p>
        </p:txBody>
      </p:sp>
      <p:sp>
        <p:nvSpPr>
          <p:cNvPr id="11" name="Picture Placeholder 7"/>
          <p:cNvSpPr>
            <a:spLocks noGrp="1"/>
          </p:cNvSpPr>
          <p:nvPr>
            <p:ph type="pic" sz="quarter" idx="13"/>
          </p:nvPr>
        </p:nvSpPr>
        <p:spPr>
          <a:xfrm>
            <a:off x="5351463" y="1843050"/>
            <a:ext cx="3492500" cy="3851275"/>
          </a:xfrm>
          <a:prstGeom prst="rect">
            <a:avLst/>
          </a:prstGeom>
        </p:spPr>
        <p:txBody>
          <a:bodyPr vert="horz"/>
          <a:lstStyle/>
          <a:p>
            <a:pPr lvl="0"/>
            <a:endParaRPr lang="en-US" noProof="0"/>
          </a:p>
        </p:txBody>
      </p:sp>
      <p:sp>
        <p:nvSpPr>
          <p:cNvPr id="8" name="Text Placeholder 9"/>
          <p:cNvSpPr>
            <a:spLocks noGrp="1"/>
          </p:cNvSpPr>
          <p:nvPr>
            <p:ph type="body" sz="quarter" idx="12"/>
          </p:nvPr>
        </p:nvSpPr>
        <p:spPr>
          <a:xfrm>
            <a:off x="675235" y="734000"/>
            <a:ext cx="7774352" cy="820738"/>
          </a:xfrm>
          <a:prstGeom prst="rect">
            <a:avLst/>
          </a:prstGeom>
        </p:spPr>
        <p:txBody>
          <a:bodyPr vert="horz"/>
          <a:lstStyle>
            <a:lvl1pPr>
              <a:defRPr sz="4000" baseline="0">
                <a:latin typeface="Arial"/>
                <a:cs typeface="Arial"/>
              </a:defRPr>
            </a:lvl1pPr>
            <a:lvl2pPr>
              <a:defRPr sz="4600">
                <a:latin typeface="NewsGoth Cn BT"/>
                <a:cs typeface="NewsGoth Cn BT"/>
              </a:defRPr>
            </a:lvl2pPr>
            <a:lvl3pPr>
              <a:defRPr sz="4600">
                <a:latin typeface="NewsGoth Cn BT"/>
                <a:cs typeface="NewsGoth Cn BT"/>
              </a:defRPr>
            </a:lvl3pPr>
            <a:lvl4pPr>
              <a:defRPr sz="4600">
                <a:latin typeface="NewsGoth Cn BT"/>
                <a:cs typeface="NewsGoth Cn BT"/>
              </a:defRPr>
            </a:lvl4pPr>
            <a:lvl5pPr>
              <a:defRPr sz="4600">
                <a:latin typeface="NewsGoth Cn BT"/>
                <a:cs typeface="NewsGoth Cn BT"/>
              </a:defRPr>
            </a:lvl5pPr>
          </a:lstStyle>
          <a:p>
            <a:pPr lvl="0"/>
            <a:r>
              <a:rPr lang="en-CA" dirty="0"/>
              <a:t>Click to edit</a:t>
            </a:r>
          </a:p>
        </p:txBody>
      </p:sp>
      <p:sp>
        <p:nvSpPr>
          <p:cNvPr id="7" name="Slide Number Placeholder 12">
            <a:extLst>
              <a:ext uri="{FF2B5EF4-FFF2-40B4-BE49-F238E27FC236}">
                <a16:creationId xmlns:a16="http://schemas.microsoft.com/office/drawing/2014/main" id="{CA6A80E6-F732-4446-A7F7-25D44F4BDE7B}"/>
              </a:ext>
            </a:extLst>
          </p:cNvPr>
          <p:cNvSpPr>
            <a:spLocks noGrp="1"/>
          </p:cNvSpPr>
          <p:nvPr>
            <p:ph type="sldNum" sz="quarter" idx="14"/>
          </p:nvPr>
        </p:nvSpPr>
        <p:spPr>
          <a:xfrm>
            <a:off x="4821238" y="6081713"/>
            <a:ext cx="2133600" cy="365125"/>
          </a:xfrm>
        </p:spPr>
        <p:txBody>
          <a:bodyPr/>
          <a:lstStyle>
            <a:lvl1pPr>
              <a:defRPr>
                <a:latin typeface="Arial" panose="020B0604020202020204" pitchFamily="34" charset="0"/>
                <a:cs typeface="Arial" panose="020B0604020202020204" pitchFamily="34" charset="0"/>
              </a:defRPr>
            </a:lvl1pPr>
          </a:lstStyle>
          <a:p>
            <a:fld id="{0F125A56-6E26-E94A-9A4C-E0FAA73BFC33}" type="slidenum">
              <a:rPr lang="en-CA" altLang="en-US"/>
              <a:pPr/>
              <a:t>‹#›</a:t>
            </a:fld>
            <a:endParaRPr lang="en-CA" altLang="en-US"/>
          </a:p>
        </p:txBody>
      </p:sp>
    </p:spTree>
    <p:extLst>
      <p:ext uri="{BB962C8B-B14F-4D97-AF65-F5344CB8AC3E}">
        <p14:creationId xmlns:p14="http://schemas.microsoft.com/office/powerpoint/2010/main" val="3425641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283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588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71786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D53BA8-5AB7-6044-AF86-16DBE5483692}"/>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637C9CC-2C09-9446-9C2E-7D99F828C5DA}" type="slidenum">
              <a:rPr lang="en-CA" altLang="en-US"/>
              <a:pPr/>
              <a:t>‹#›</a:t>
            </a:fld>
            <a:endParaRPr lang="en-CA" alt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Lst>
  <p:hf hdr="0" ftr="0" dt="0"/>
  <p:txStyles>
    <p:titleStyle>
      <a:lvl1pPr algn="l"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l"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l"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l"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l"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Placeholder 1">
            <a:extLst>
              <a:ext uri="{FF2B5EF4-FFF2-40B4-BE49-F238E27FC236}">
                <a16:creationId xmlns:a16="http://schemas.microsoft.com/office/drawing/2014/main" id="{315EC394-A049-FF46-86CA-071C44E6F060}"/>
              </a:ext>
            </a:extLst>
          </p:cNvPr>
          <p:cNvSpPr>
            <a:spLocks noGrp="1"/>
          </p:cNvSpPr>
          <p:nvPr>
            <p:ph type="body" sz="quarter" idx="10"/>
          </p:nvPr>
        </p:nvSpPr>
        <p:spPr bwMode="auto">
          <a:xfrm>
            <a:off x="727075" y="1214438"/>
            <a:ext cx="8087316" cy="188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spcBef>
                <a:spcPct val="0"/>
              </a:spcBef>
            </a:pPr>
            <a:r>
              <a:rPr lang="en-CA" dirty="0"/>
              <a:t>COMPUTATIONAL THINKING AND CODING SYMPOSIUM</a:t>
            </a:r>
            <a:endParaRPr lang="en-US" altLang="en-US" dirty="0">
              <a:latin typeface="Arial" panose="020B0604020202020204" pitchFamily="34" charset="0"/>
              <a:cs typeface="Arial" panose="020B0604020202020204" pitchFamily="34" charset="0"/>
            </a:endParaRPr>
          </a:p>
        </p:txBody>
      </p:sp>
      <p:sp>
        <p:nvSpPr>
          <p:cNvPr id="7171" name="Text Placeholder 2">
            <a:extLst>
              <a:ext uri="{FF2B5EF4-FFF2-40B4-BE49-F238E27FC236}">
                <a16:creationId xmlns:a16="http://schemas.microsoft.com/office/drawing/2014/main" id="{69FA7FFC-6D14-3046-8707-D0AA5D7D9BFC}"/>
              </a:ext>
            </a:extLst>
          </p:cNvPr>
          <p:cNvSpPr>
            <a:spLocks noGrp="1"/>
          </p:cNvSpPr>
          <p:nvPr>
            <p:ph type="body" sz="quarter" idx="11"/>
          </p:nvPr>
        </p:nvSpPr>
        <p:spPr bwMode="auto">
          <a:xfrm>
            <a:off x="727075" y="3262313"/>
            <a:ext cx="7461250" cy="1390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spcBef>
                <a:spcPct val="0"/>
              </a:spcBef>
            </a:pPr>
            <a:r>
              <a:rPr lang="en-US" altLang="en-US" dirty="0">
                <a:latin typeface="Arial" panose="020B0604020202020204" pitchFamily="34" charset="0"/>
                <a:cs typeface="Arial" panose="020B0604020202020204" pitchFamily="34" charset="0"/>
              </a:rPr>
              <a:t>Department of Computer Science</a:t>
            </a:r>
          </a:p>
        </p:txBody>
      </p:sp>
      <p:sp>
        <p:nvSpPr>
          <p:cNvPr id="7172" name="Text Placeholder 3">
            <a:extLst>
              <a:ext uri="{FF2B5EF4-FFF2-40B4-BE49-F238E27FC236}">
                <a16:creationId xmlns:a16="http://schemas.microsoft.com/office/drawing/2014/main" id="{AA7A3BD1-E4EA-4E4A-93A5-5FBD6C301049}"/>
              </a:ext>
            </a:extLst>
          </p:cNvPr>
          <p:cNvSpPr>
            <a:spLocks noGrp="1"/>
          </p:cNvSpPr>
          <p:nvPr>
            <p:ph type="body" sz="quarter" idx="12"/>
          </p:nvPr>
        </p:nvSpPr>
        <p:spPr bwMode="auto">
          <a:xfrm>
            <a:off x="727075" y="5780088"/>
            <a:ext cx="5140325" cy="669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spcBef>
                <a:spcPct val="0"/>
              </a:spcBef>
            </a:pPr>
            <a:r>
              <a:rPr lang="en-US" altLang="en-US" dirty="0">
                <a:latin typeface="Arial" panose="020B0604020202020204" pitchFamily="34" charset="0"/>
                <a:cs typeface="Arial" panose="020B0604020202020204" pitchFamily="34" charset="0"/>
              </a:rPr>
              <a:t>28 February 2019</a:t>
            </a:r>
          </a:p>
          <a:p>
            <a:pPr marL="0" indent="0">
              <a:spcBef>
                <a:spcPct val="0"/>
              </a:spcBef>
            </a:pPr>
            <a:endParaRPr lang="en-US" altLang="en-US" dirty="0">
              <a:latin typeface="Arial" panose="020B0604020202020204" pitchFamily="34" charset="0"/>
              <a:cs typeface="Arial" panose="020B0604020202020204" pitchFamily="34" charset="0"/>
            </a:endParaRPr>
          </a:p>
          <a:p>
            <a:pPr marL="0" indent="0">
              <a:spcBef>
                <a:spcPct val="0"/>
              </a:spcBef>
            </a:pPr>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6C1192CE-24E7-C047-BE55-5049DEADEE15}"/>
              </a:ext>
            </a:extLst>
          </p:cNvPr>
          <p:cNvSpPr>
            <a:spLocks noGrp="1"/>
          </p:cNvSpPr>
          <p:nvPr>
            <p:ph type="title"/>
          </p:nvPr>
        </p:nvSpPr>
        <p:spPr bwMode="auto">
          <a:xfrm>
            <a:off x="1143000" y="457200"/>
            <a:ext cx="6705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Raskin’s Laws </a:t>
            </a:r>
          </a:p>
        </p:txBody>
      </p:sp>
      <p:sp>
        <p:nvSpPr>
          <p:cNvPr id="23555" name="Content Placeholder 2">
            <a:extLst>
              <a:ext uri="{FF2B5EF4-FFF2-40B4-BE49-F238E27FC236}">
                <a16:creationId xmlns:a16="http://schemas.microsoft.com/office/drawing/2014/main" id="{A294B4FE-A6C0-AB4B-B80F-F33B137E5E2F}"/>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a:t>1: Software may not damage a human’s work, or, through inaction, allow a human’s work to come to harm. </a:t>
            </a:r>
          </a:p>
          <a:p>
            <a:r>
              <a:rPr lang="en-US" altLang="en-US" sz="2400"/>
              <a:t>2: Software shall not require a human to do more work than necessary</a:t>
            </a:r>
          </a:p>
        </p:txBody>
      </p:sp>
    </p:spTree>
    <p:extLst>
      <p:ext uri="{BB962C8B-B14F-4D97-AF65-F5344CB8AC3E}">
        <p14:creationId xmlns:p14="http://schemas.microsoft.com/office/powerpoint/2010/main" val="518450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9275254-CC9A-E84E-A06C-FC3523815C0E}"/>
              </a:ext>
            </a:extLst>
          </p:cNvPr>
          <p:cNvSpPr>
            <a:spLocks noGrp="1"/>
          </p:cNvSpPr>
          <p:nvPr>
            <p:ph type="title"/>
          </p:nvPr>
        </p:nvSpPr>
        <p:spPr bwMode="auto">
          <a:xfrm>
            <a:off x="1143000" y="457200"/>
            <a:ext cx="6705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Licklider’s Symbiosis (1960)</a:t>
            </a:r>
          </a:p>
        </p:txBody>
      </p:sp>
      <p:sp>
        <p:nvSpPr>
          <p:cNvPr id="24579" name="Content Placeholder 2">
            <a:extLst>
              <a:ext uri="{FF2B5EF4-FFF2-40B4-BE49-F238E27FC236}">
                <a16:creationId xmlns:a16="http://schemas.microsoft.com/office/drawing/2014/main" id="{3483C56E-BBF9-6942-96C9-2C2642E637E0}"/>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en-US" altLang="en-US" sz="2400"/>
              <a:t>“In short, it seems worthwhile to avoid argument with (other) enthusiasts for artificial intelligence by conceding dominance in the distant future of cerebration to machines alone. There will nevertheless be a fairly long interim during which the main intellectual advances will be made by men and computers working together in intimate association. A multidisciplinary study group, examining future research and development problems of the [United States] Air Force, estimated that it would be 1980 before developments in artiﬁcial intelligence make it possible for machines alone to do much thinking or problem solving of military signiﬁcance.</a:t>
            </a:r>
          </a:p>
        </p:txBody>
      </p:sp>
    </p:spTree>
    <p:extLst>
      <p:ext uri="{BB962C8B-B14F-4D97-AF65-F5344CB8AC3E}">
        <p14:creationId xmlns:p14="http://schemas.microsoft.com/office/powerpoint/2010/main" val="27762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D03ABE87-26F4-3641-BB04-B50283E33818}"/>
              </a:ext>
            </a:extLst>
          </p:cNvPr>
          <p:cNvSpPr>
            <a:spLocks noGrp="1"/>
          </p:cNvSpPr>
          <p:nvPr>
            <p:ph type="title"/>
          </p:nvPr>
        </p:nvSpPr>
        <p:spPr bwMode="auto">
          <a:xfrm>
            <a:off x="1143000" y="457200"/>
            <a:ext cx="6705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Licklider’s Symbiosis</a:t>
            </a:r>
          </a:p>
        </p:txBody>
      </p:sp>
      <p:sp>
        <p:nvSpPr>
          <p:cNvPr id="26627" name="Content Placeholder 2">
            <a:extLst>
              <a:ext uri="{FF2B5EF4-FFF2-40B4-BE49-F238E27FC236}">
                <a16:creationId xmlns:a16="http://schemas.microsoft.com/office/drawing/2014/main" id="{A3204C79-2AB6-C944-B2AD-FDBF27070272}"/>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r>
              <a:rPr lang="en-US" altLang="en-US" sz="2400"/>
              <a:t>    That would leave, say, ﬁve years to develop man-computer symbiosis and ﬁfteen years to use it. The ﬁfteen may be ten or ﬁve hundred, but those years should be intellectually the most creative and exciting in the history of mankind” </a:t>
            </a:r>
          </a:p>
          <a:p>
            <a:pPr eaLnBrk="1" hangingPunct="1">
              <a:lnSpc>
                <a:spcPct val="90000"/>
              </a:lnSpc>
            </a:pPr>
            <a:endParaRPr lang="en-US" altLang="en-US" sz="2400"/>
          </a:p>
        </p:txBody>
      </p:sp>
    </p:spTree>
    <p:extLst>
      <p:ext uri="{BB962C8B-B14F-4D97-AF65-F5344CB8AC3E}">
        <p14:creationId xmlns:p14="http://schemas.microsoft.com/office/powerpoint/2010/main" val="269887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971E0EFF-5E2F-F64D-9428-A16DDE15790B}"/>
              </a:ext>
            </a:extLst>
          </p:cNvPr>
          <p:cNvSpPr>
            <a:spLocks noGrp="1"/>
          </p:cNvSpPr>
          <p:nvPr>
            <p:ph type="title"/>
          </p:nvPr>
        </p:nvSpPr>
        <p:spPr bwMode="auto">
          <a:xfrm>
            <a:off x="1143000" y="457200"/>
            <a:ext cx="6705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Licklider’s Symbiosis</a:t>
            </a:r>
          </a:p>
        </p:txBody>
      </p:sp>
      <p:sp>
        <p:nvSpPr>
          <p:cNvPr id="27651" name="Content Placeholder 2">
            <a:extLst>
              <a:ext uri="{FF2B5EF4-FFF2-40B4-BE49-F238E27FC236}">
                <a16:creationId xmlns:a16="http://schemas.microsoft.com/office/drawing/2014/main" id="{39104D77-3E3E-FC42-A54C-9C300433485C}"/>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pPr>
            <a:endParaRPr lang="en-US" altLang="en-US" sz="2400"/>
          </a:p>
          <a:p>
            <a:pPr eaLnBrk="1" hangingPunct="1">
              <a:lnSpc>
                <a:spcPct val="90000"/>
              </a:lnSpc>
            </a:pPr>
            <a:endParaRPr lang="en-US" altLang="en-US" sz="2400"/>
          </a:p>
        </p:txBody>
      </p:sp>
      <p:pic>
        <p:nvPicPr>
          <p:cNvPr id="27652" name="Content Placeholder 3" descr="ts.tiff">
            <a:extLst>
              <a:ext uri="{FF2B5EF4-FFF2-40B4-BE49-F238E27FC236}">
                <a16:creationId xmlns:a16="http://schemas.microsoft.com/office/drawing/2014/main" id="{E7A8A69D-5BFA-8740-A087-E53957B4CBFC}"/>
              </a:ext>
            </a:extLst>
          </p:cNvPr>
          <p:cNvPicPr>
            <a:picLocks noGrp="1" noChangeAspect="1"/>
          </p:cNvPicPr>
          <p:nvPr/>
        </p:nvPicPr>
        <p:blipFill>
          <a:blip r:embed="rId3">
            <a:extLst>
              <a:ext uri="{28A0092B-C50C-407E-A947-70E740481C1C}">
                <a14:useLocalDpi xmlns:a14="http://schemas.microsoft.com/office/drawing/2010/main" val="0"/>
              </a:ext>
            </a:extLst>
          </a:blip>
          <a:srcRect l="-4274" r="-4274"/>
          <a:stretch>
            <a:fillRect/>
          </a:stretch>
        </p:blipFill>
        <p:spPr bwMode="auto">
          <a:xfrm>
            <a:off x="1371600" y="2027238"/>
            <a:ext cx="6197600"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502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EB3B91F-DE2D-5048-9037-B597BC4275F9}"/>
              </a:ext>
            </a:extLst>
          </p:cNvPr>
          <p:cNvSpPr>
            <a:spLocks noChangeArrowheads="1"/>
          </p:cNvSpPr>
          <p:nvPr>
            <p:ph type="subTitle" idx="1"/>
          </p:nvPr>
        </p:nvSpPr>
        <p:spPr bwMode="auto">
          <a:xfrm>
            <a:off x="152400" y="1447800"/>
            <a:ext cx="8839200" cy="46482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533400" indent="-533400" algn="l" eaLnBrk="1" hangingPunct="1">
              <a:lnSpc>
                <a:spcPct val="90000"/>
              </a:lnSpc>
              <a:buFontTx/>
              <a:buAutoNum type="arabicPeriod"/>
            </a:pPr>
            <a:r>
              <a:rPr lang="en-US" altLang="en-US" sz="3200">
                <a:solidFill>
                  <a:srgbClr val="FF8000"/>
                </a:solidFill>
                <a:cs typeface="Tahoma" panose="020B0604030504040204" pitchFamily="34" charset="0"/>
              </a:rPr>
              <a:t>What does “computer science” (CS) mean to you? What images does the term elicit?</a:t>
            </a:r>
          </a:p>
          <a:p>
            <a:pPr marL="533400" indent="-533400" algn="l" eaLnBrk="1" hangingPunct="1">
              <a:lnSpc>
                <a:spcPct val="90000"/>
              </a:lnSpc>
              <a:buFontTx/>
              <a:buAutoNum type="arabicPeriod"/>
            </a:pPr>
            <a:endParaRPr lang="en-US" altLang="en-US" sz="3200">
              <a:solidFill>
                <a:srgbClr val="FF8000"/>
              </a:solidFill>
              <a:cs typeface="Tahoma" panose="020B0604030504040204" pitchFamily="34" charset="0"/>
            </a:endParaRPr>
          </a:p>
          <a:p>
            <a:pPr marL="533400" indent="-533400" algn="l" eaLnBrk="1" hangingPunct="1">
              <a:lnSpc>
                <a:spcPct val="90000"/>
              </a:lnSpc>
              <a:buFontTx/>
              <a:buAutoNum type="arabicPeriod"/>
            </a:pPr>
            <a:r>
              <a:rPr lang="en-US" altLang="en-US" sz="3200">
                <a:solidFill>
                  <a:srgbClr val="FF8000"/>
                </a:solidFill>
                <a:cs typeface="Tahoma" panose="020B0604030504040204" pitchFamily="34" charset="0"/>
              </a:rPr>
              <a:t>What does “information technology” (IT) mean to you? What imagery does the term elicit?</a:t>
            </a:r>
          </a:p>
        </p:txBody>
      </p:sp>
      <p:sp>
        <p:nvSpPr>
          <p:cNvPr id="29699" name="Rectangle 3">
            <a:extLst>
              <a:ext uri="{FF2B5EF4-FFF2-40B4-BE49-F238E27FC236}">
                <a16:creationId xmlns:a16="http://schemas.microsoft.com/office/drawing/2014/main" id="{8AF7015C-BE0C-CB47-A5F9-C68AA0AC801D}"/>
              </a:ext>
            </a:extLst>
          </p:cNvPr>
          <p:cNvSpPr>
            <a:spLocks noChangeArrowheads="1"/>
          </p:cNvSpPr>
          <p:nvPr>
            <p:ph type="ctrTitle"/>
          </p:nvPr>
        </p:nvSpPr>
        <p:spPr bwMode="auto">
          <a:xfrm>
            <a:off x="1143000" y="457200"/>
            <a:ext cx="7772400" cy="685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Brainstorming Activity </a:t>
            </a:r>
            <a:endParaRPr lang="en-US" altLang="en-US" sz="4000" b="0">
              <a:latin typeface="Arial" panose="020B0604020202020204" pitchFamily="34" charset="0"/>
            </a:endParaRPr>
          </a:p>
        </p:txBody>
      </p:sp>
    </p:spTree>
    <p:extLst>
      <p:ext uri="{BB962C8B-B14F-4D97-AF65-F5344CB8AC3E}">
        <p14:creationId xmlns:p14="http://schemas.microsoft.com/office/powerpoint/2010/main" val="81936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C6C6803-039C-0049-B9A4-30E5A5EC9424}"/>
              </a:ext>
            </a:extLst>
          </p:cNvPr>
          <p:cNvSpPr>
            <a:spLocks noChangeArrowheads="1"/>
          </p:cNvSpPr>
          <p:nvPr>
            <p:ph type="subTitle" idx="1"/>
          </p:nvPr>
        </p:nvSpPr>
        <p:spPr bwMode="auto">
          <a:xfrm>
            <a:off x="152400" y="1447800"/>
            <a:ext cx="6324600" cy="15240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en-US" sz="3200">
                <a:solidFill>
                  <a:srgbClr val="FF8000"/>
                </a:solidFill>
              </a:rPr>
              <a:t>Information technology (IT) is using computers and computer science to…</a:t>
            </a:r>
          </a:p>
        </p:txBody>
      </p:sp>
      <p:sp>
        <p:nvSpPr>
          <p:cNvPr id="31747" name="Rectangle 3">
            <a:extLst>
              <a:ext uri="{FF2B5EF4-FFF2-40B4-BE49-F238E27FC236}">
                <a16:creationId xmlns:a16="http://schemas.microsoft.com/office/drawing/2014/main" id="{49E28F04-01A4-734C-BD9E-DFA7058256D5}"/>
              </a:ext>
            </a:extLst>
          </p:cNvPr>
          <p:cNvSpPr>
            <a:spLocks noChangeArrowheads="1"/>
          </p:cNvSpPr>
          <p:nvPr>
            <p:ph type="ctrTitle"/>
          </p:nvPr>
        </p:nvSpPr>
        <p:spPr bwMode="auto">
          <a:xfrm>
            <a:off x="1143000" y="457200"/>
            <a:ext cx="7772400" cy="685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What is information technology?</a:t>
            </a:r>
            <a:endParaRPr lang="en-US" altLang="en-US" sz="4000" b="0">
              <a:latin typeface="Arial" panose="020B0604020202020204" pitchFamily="34" charset="0"/>
            </a:endParaRPr>
          </a:p>
        </p:txBody>
      </p:sp>
      <p:sp>
        <p:nvSpPr>
          <p:cNvPr id="31748" name="Rectangle 5">
            <a:extLst>
              <a:ext uri="{FF2B5EF4-FFF2-40B4-BE49-F238E27FC236}">
                <a16:creationId xmlns:a16="http://schemas.microsoft.com/office/drawing/2014/main" id="{52C40ACC-3DF5-544B-9315-DFAA4CF111EA}"/>
              </a:ext>
            </a:extLst>
          </p:cNvPr>
          <p:cNvSpPr>
            <a:spLocks noChangeArrowheads="1"/>
          </p:cNvSpPr>
          <p:nvPr/>
        </p:nvSpPr>
        <p:spPr bwMode="auto">
          <a:xfrm>
            <a:off x="228600" y="3048000"/>
            <a:ext cx="419100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6688" indent="-166688">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Tx/>
              <a:buChar char="•"/>
            </a:pPr>
            <a:r>
              <a:rPr lang="en-US" altLang="en-US">
                <a:solidFill>
                  <a:srgbClr val="4C4C4C"/>
                </a:solidFill>
                <a:latin typeface="Helvetica" pitchFamily="2" charset="0"/>
              </a:rPr>
              <a:t>Communicate</a:t>
            </a:r>
          </a:p>
          <a:p>
            <a:pPr eaLnBrk="1" hangingPunct="1">
              <a:spcBef>
                <a:spcPct val="20000"/>
              </a:spcBef>
              <a:buFontTx/>
              <a:buChar char="•"/>
            </a:pPr>
            <a:r>
              <a:rPr lang="en-US" altLang="en-US">
                <a:solidFill>
                  <a:srgbClr val="4C4C4C"/>
                </a:solidFill>
                <a:latin typeface="Helvetica" pitchFamily="2" charset="0"/>
              </a:rPr>
              <a:t>Solve problems</a:t>
            </a:r>
          </a:p>
          <a:p>
            <a:pPr eaLnBrk="1" hangingPunct="1">
              <a:spcBef>
                <a:spcPct val="20000"/>
              </a:spcBef>
              <a:buFontTx/>
              <a:buChar char="•"/>
            </a:pPr>
            <a:r>
              <a:rPr lang="en-US" altLang="en-US">
                <a:solidFill>
                  <a:srgbClr val="4C4C4C"/>
                </a:solidFill>
                <a:latin typeface="Helvetica" pitchFamily="2" charset="0"/>
              </a:rPr>
              <a:t>Design and imagine</a:t>
            </a:r>
          </a:p>
          <a:p>
            <a:pPr eaLnBrk="1" hangingPunct="1">
              <a:spcBef>
                <a:spcPct val="20000"/>
              </a:spcBef>
              <a:buFontTx/>
              <a:buChar char="•"/>
            </a:pPr>
            <a:r>
              <a:rPr lang="en-US" altLang="en-US">
                <a:solidFill>
                  <a:srgbClr val="4C4C4C"/>
                </a:solidFill>
                <a:latin typeface="Helvetica" pitchFamily="2" charset="0"/>
              </a:rPr>
              <a:t>Share, store, retrieve or manipulate information</a:t>
            </a:r>
          </a:p>
        </p:txBody>
      </p:sp>
      <p:pic>
        <p:nvPicPr>
          <p:cNvPr id="17417" name="Picture 7" descr="iStock_000000708769Small.jpg">
            <a:extLst>
              <a:ext uri="{FF2B5EF4-FFF2-40B4-BE49-F238E27FC236}">
                <a16:creationId xmlns:a16="http://schemas.microsoft.com/office/drawing/2014/main" id="{93774F32-F751-CF43-8C00-BAB912D23DC8}"/>
              </a:ext>
            </a:extLst>
          </p:cNvPr>
          <p:cNvPicPr>
            <a:picLocks noChangeAspect="1"/>
          </p:cNvPicPr>
          <p:nvPr/>
        </p:nvPicPr>
        <p:blipFill>
          <a:blip r:embed="rId3"/>
          <a:srcRect/>
          <a:stretch>
            <a:fillRect/>
          </a:stretch>
        </p:blipFill>
        <p:spPr bwMode="auto">
          <a:xfrm>
            <a:off x="6575425" y="1600200"/>
            <a:ext cx="2339975" cy="3505200"/>
          </a:xfrm>
          <a:prstGeom prst="rect">
            <a:avLst/>
          </a:prstGeom>
          <a:noFill/>
          <a:ln w="9525">
            <a:noFill/>
            <a:miter lim="800000"/>
            <a:headEnd/>
            <a:tailEnd/>
          </a:ln>
          <a:effectLst>
            <a:outerShdw blurRad="63500" dist="63500" dir="2700000" algn="ctr" rotWithShape="0">
              <a:srgbClr val="000000">
                <a:alpha val="75000"/>
              </a:srgbClr>
            </a:outerShdw>
          </a:effectLst>
        </p:spPr>
      </p:pic>
      <p:sp>
        <p:nvSpPr>
          <p:cNvPr id="31750" name="Text Box 10">
            <a:extLst>
              <a:ext uri="{FF2B5EF4-FFF2-40B4-BE49-F238E27FC236}">
                <a16:creationId xmlns:a16="http://schemas.microsoft.com/office/drawing/2014/main" id="{E7CA6330-48B7-CD46-B1FB-8171AB25E6D1}"/>
              </a:ext>
            </a:extLst>
          </p:cNvPr>
          <p:cNvSpPr txBox="1">
            <a:spLocks noChangeArrowheads="1"/>
          </p:cNvSpPr>
          <p:nvPr/>
        </p:nvSpPr>
        <p:spPr bwMode="auto">
          <a:xfrm>
            <a:off x="0" y="57912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50000"/>
              </a:spcBef>
            </a:pPr>
            <a:r>
              <a:rPr lang="en-US" altLang="en-US" i="1">
                <a:solidFill>
                  <a:srgbClr val="FF8000"/>
                </a:solidFill>
              </a:rPr>
              <a:t>Where do you see information technologies in use every day?</a:t>
            </a:r>
          </a:p>
        </p:txBody>
      </p:sp>
      <p:pic>
        <p:nvPicPr>
          <p:cNvPr id="17419" name="Picture 7">
            <a:extLst>
              <a:ext uri="{FF2B5EF4-FFF2-40B4-BE49-F238E27FC236}">
                <a16:creationId xmlns:a16="http://schemas.microsoft.com/office/drawing/2014/main" id="{F295BB48-EC22-9645-810D-9A3B0120B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429000"/>
            <a:ext cx="2514600" cy="1679575"/>
          </a:xfrm>
          <a:prstGeom prst="rect">
            <a:avLst/>
          </a:prstGeom>
          <a:noFill/>
          <a:ln>
            <a:noFill/>
          </a:ln>
          <a:effectLst>
            <a:outerShdw dist="63500" dir="2700000" algn="ctr" rotWithShape="0">
              <a:srgbClr val="80808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985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97AB2F9-0D54-354A-A8A2-27D3E66D5414}"/>
              </a:ext>
            </a:extLst>
          </p:cNvPr>
          <p:cNvSpPr>
            <a:spLocks noChangeArrowheads="1"/>
          </p:cNvSpPr>
          <p:nvPr>
            <p:ph type="subTitle" idx="1"/>
          </p:nvPr>
        </p:nvSpPr>
        <p:spPr bwMode="auto">
          <a:xfrm>
            <a:off x="152400" y="1447800"/>
            <a:ext cx="8763000" cy="46482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228600" indent="-228600" algn="l" eaLnBrk="1" hangingPunct="1">
              <a:buFontTx/>
              <a:buChar char="•"/>
            </a:pPr>
            <a:r>
              <a:rPr lang="en-US" altLang="en-US" sz="3200">
                <a:solidFill>
                  <a:srgbClr val="4C4C4C"/>
                </a:solidFill>
              </a:rPr>
              <a:t>More job openings in CS/IT-related fields than qualified graduates to fill them</a:t>
            </a:r>
            <a:br>
              <a:rPr lang="en-US" altLang="en-US" sz="3200">
                <a:solidFill>
                  <a:srgbClr val="4C4C4C"/>
                </a:solidFill>
              </a:rPr>
            </a:br>
            <a:endParaRPr lang="en-US" altLang="en-US" sz="3200">
              <a:solidFill>
                <a:srgbClr val="4C4C4C"/>
              </a:solidFill>
            </a:endParaRPr>
          </a:p>
          <a:p>
            <a:pPr marL="228600" indent="-228600" algn="l" eaLnBrk="1" hangingPunct="1">
              <a:buFontTx/>
              <a:buChar char="•"/>
            </a:pPr>
            <a:r>
              <a:rPr lang="en-US" altLang="en-US" sz="3200">
                <a:solidFill>
                  <a:srgbClr val="4C4C4C"/>
                </a:solidFill>
              </a:rPr>
              <a:t>CS/IT is a lucrative career path</a:t>
            </a:r>
            <a:br>
              <a:rPr lang="en-US" altLang="en-US" sz="3200">
                <a:solidFill>
                  <a:srgbClr val="4C4C4C"/>
                </a:solidFill>
              </a:rPr>
            </a:br>
            <a:endParaRPr lang="en-US" altLang="en-US" sz="3200">
              <a:solidFill>
                <a:srgbClr val="4C4C4C"/>
              </a:solidFill>
            </a:endParaRPr>
          </a:p>
          <a:p>
            <a:pPr marL="228600" indent="-228600" algn="l" eaLnBrk="1" hangingPunct="1">
              <a:buFontTx/>
              <a:buChar char="•"/>
            </a:pPr>
            <a:r>
              <a:rPr lang="en-US" altLang="en-US" sz="3200">
                <a:solidFill>
                  <a:srgbClr val="4C4C4C"/>
                </a:solidFill>
              </a:rPr>
              <a:t>CS/IT training can increase employment and salary opportunities within one’s field of interest</a:t>
            </a:r>
          </a:p>
        </p:txBody>
      </p:sp>
      <p:sp>
        <p:nvSpPr>
          <p:cNvPr id="33795" name="Rectangle 3">
            <a:extLst>
              <a:ext uri="{FF2B5EF4-FFF2-40B4-BE49-F238E27FC236}">
                <a16:creationId xmlns:a16="http://schemas.microsoft.com/office/drawing/2014/main" id="{376C4DC8-7154-544E-B798-4F763E99F96B}"/>
              </a:ext>
            </a:extLst>
          </p:cNvPr>
          <p:cNvSpPr>
            <a:spLocks noChangeArrowheads="1"/>
          </p:cNvSpPr>
          <p:nvPr>
            <p:ph type="ctrTitle"/>
          </p:nvPr>
        </p:nvSpPr>
        <p:spPr bwMode="auto">
          <a:xfrm>
            <a:off x="1143000" y="457200"/>
            <a:ext cx="7772400" cy="685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Why study computing?</a:t>
            </a:r>
            <a:endParaRPr lang="en-US" altLang="en-US" sz="4000" b="0">
              <a:latin typeface="Arial" panose="020B0604020202020204" pitchFamily="34" charset="0"/>
            </a:endParaRPr>
          </a:p>
        </p:txBody>
      </p:sp>
    </p:spTree>
    <p:extLst>
      <p:ext uri="{BB962C8B-B14F-4D97-AF65-F5344CB8AC3E}">
        <p14:creationId xmlns:p14="http://schemas.microsoft.com/office/powerpoint/2010/main" val="539680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5EADB26-23EE-5546-89CB-1ADEF97CB13B}"/>
              </a:ext>
            </a:extLst>
          </p:cNvPr>
          <p:cNvSpPr>
            <a:spLocks noChangeArrowheads="1"/>
          </p:cNvSpPr>
          <p:nvPr>
            <p:ph type="subTitle" idx="1"/>
          </p:nvPr>
        </p:nvSpPr>
        <p:spPr bwMode="auto">
          <a:xfrm>
            <a:off x="152400" y="1447800"/>
            <a:ext cx="8763000" cy="46482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228600" indent="-228600" algn="l" eaLnBrk="1" hangingPunct="1"/>
            <a:endParaRPr lang="en-US" altLang="en-US" sz="3200">
              <a:solidFill>
                <a:srgbClr val="4C4C4C"/>
              </a:solidFill>
            </a:endParaRPr>
          </a:p>
        </p:txBody>
      </p:sp>
      <p:sp>
        <p:nvSpPr>
          <p:cNvPr id="35843" name="Rectangle 3">
            <a:extLst>
              <a:ext uri="{FF2B5EF4-FFF2-40B4-BE49-F238E27FC236}">
                <a16:creationId xmlns:a16="http://schemas.microsoft.com/office/drawing/2014/main" id="{F7529E09-68E5-EB46-B058-770A71BAED20}"/>
              </a:ext>
            </a:extLst>
          </p:cNvPr>
          <p:cNvSpPr>
            <a:spLocks noChangeArrowheads="1"/>
          </p:cNvSpPr>
          <p:nvPr>
            <p:ph type="ctrTitle"/>
          </p:nvPr>
        </p:nvSpPr>
        <p:spPr bwMode="auto">
          <a:xfrm>
            <a:off x="1143000" y="457200"/>
            <a:ext cx="7772400" cy="685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Why study computing?</a:t>
            </a:r>
            <a:endParaRPr lang="en-US" altLang="en-US" sz="4000" b="0">
              <a:latin typeface="Arial" panose="020B0604020202020204" pitchFamily="34" charset="0"/>
            </a:endParaRPr>
          </a:p>
        </p:txBody>
      </p:sp>
      <p:pic>
        <p:nvPicPr>
          <p:cNvPr id="35844" name="Picture 3">
            <a:extLst>
              <a:ext uri="{FF2B5EF4-FFF2-40B4-BE49-F238E27FC236}">
                <a16:creationId xmlns:a16="http://schemas.microsoft.com/office/drawing/2014/main" id="{74990EE6-3177-0545-9734-97E04DA7F8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47800"/>
            <a:ext cx="75438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905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QuotationMarks">
            <a:extLst>
              <a:ext uri="{FF2B5EF4-FFF2-40B4-BE49-F238E27FC236}">
                <a16:creationId xmlns:a16="http://schemas.microsoft.com/office/drawing/2014/main" id="{EE47A316-B862-6742-BD5F-9B858973C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a:extLst>
              <a:ext uri="{FF2B5EF4-FFF2-40B4-BE49-F238E27FC236}">
                <a16:creationId xmlns:a16="http://schemas.microsoft.com/office/drawing/2014/main" id="{1411C61B-ED56-9740-A4CF-46F431FE1D5B}"/>
              </a:ext>
            </a:extLst>
          </p:cNvPr>
          <p:cNvSpPr>
            <a:spLocks noChangeArrowheads="1"/>
          </p:cNvSpPr>
          <p:nvPr/>
        </p:nvSpPr>
        <p:spPr bwMode="auto">
          <a:xfrm>
            <a:off x="2438400" y="1633538"/>
            <a:ext cx="55626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en-US" sz="3600" b="1" i="1">
                <a:solidFill>
                  <a:srgbClr val="4C4C4C"/>
                </a:solidFill>
                <a:latin typeface="Helvetica" pitchFamily="2" charset="0"/>
              </a:rPr>
              <a:t>Computer science — not computer literacy —underlies most innovation today, from biotechnology to cinematography to energy and climate change.</a:t>
            </a:r>
            <a:endParaRPr lang="en-US" altLang="en-US" b="1" i="1">
              <a:solidFill>
                <a:srgbClr val="4C4C4C"/>
              </a:solidFill>
              <a:latin typeface="Helvetica" pitchFamily="2" charset="0"/>
            </a:endParaRPr>
          </a:p>
        </p:txBody>
      </p:sp>
    </p:spTree>
    <p:extLst>
      <p:ext uri="{BB962C8B-B14F-4D97-AF65-F5344CB8AC3E}">
        <p14:creationId xmlns:p14="http://schemas.microsoft.com/office/powerpoint/2010/main" val="339985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D9D3573C-A061-F24C-BA18-2050A553002C}"/>
              </a:ext>
            </a:extLst>
          </p:cNvPr>
          <p:cNvSpPr>
            <a:spLocks noChangeArrowheads="1"/>
          </p:cNvSpPr>
          <p:nvPr/>
        </p:nvSpPr>
        <p:spPr bwMode="auto">
          <a:xfrm>
            <a:off x="0" y="1981200"/>
            <a:ext cx="91440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4800" b="1">
                <a:solidFill>
                  <a:srgbClr val="FF8000"/>
                </a:solidFill>
                <a:latin typeface="Helvetica" pitchFamily="2" charset="0"/>
                <a:cs typeface="Tahoma" panose="020B0604030504040204" pitchFamily="34" charset="0"/>
              </a:rPr>
              <a:t>Sooo….</a:t>
            </a:r>
            <a:br>
              <a:rPr lang="en-US" altLang="en-US" sz="4800" b="1">
                <a:solidFill>
                  <a:srgbClr val="FF8000"/>
                </a:solidFill>
                <a:latin typeface="Helvetica" pitchFamily="2" charset="0"/>
                <a:cs typeface="Tahoma" panose="020B0604030504040204" pitchFamily="34" charset="0"/>
              </a:rPr>
            </a:br>
            <a:br>
              <a:rPr lang="en-US" altLang="en-US" sz="4800" b="1">
                <a:solidFill>
                  <a:srgbClr val="FF8000"/>
                </a:solidFill>
                <a:latin typeface="Helvetica" pitchFamily="2" charset="0"/>
                <a:cs typeface="Tahoma" panose="020B0604030504040204" pitchFamily="34" charset="0"/>
              </a:rPr>
            </a:br>
            <a:r>
              <a:rPr lang="en-US" altLang="en-US" sz="4800" b="1">
                <a:solidFill>
                  <a:srgbClr val="FF8000"/>
                </a:solidFill>
                <a:latin typeface="Helvetica" pitchFamily="2" charset="0"/>
                <a:cs typeface="Tahoma" panose="020B0604030504040204" pitchFamily="34" charset="0"/>
              </a:rPr>
              <a:t>Why should you consider a career in computing? </a:t>
            </a:r>
          </a:p>
        </p:txBody>
      </p:sp>
    </p:spTree>
    <p:extLst>
      <p:ext uri="{BB962C8B-B14F-4D97-AF65-F5344CB8AC3E}">
        <p14:creationId xmlns:p14="http://schemas.microsoft.com/office/powerpoint/2010/main" val="4001437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Placeholder 1">
            <a:extLst>
              <a:ext uri="{FF2B5EF4-FFF2-40B4-BE49-F238E27FC236}">
                <a16:creationId xmlns:a16="http://schemas.microsoft.com/office/drawing/2014/main" id="{BB34761B-188B-2B4B-8133-25F037F634EA}"/>
              </a:ext>
            </a:extLst>
          </p:cNvPr>
          <p:cNvSpPr>
            <a:spLocks noGrp="1"/>
          </p:cNvSpPr>
          <p:nvPr>
            <p:ph type="body" sz="quarter" idx="11"/>
          </p:nvPr>
        </p:nvSpPr>
        <p:spPr bwMode="auto">
          <a:xfrm>
            <a:off x="674688" y="1800225"/>
            <a:ext cx="7775575" cy="3917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60000" indent="-360000">
              <a:lnSpc>
                <a:spcPct val="100000"/>
              </a:lnSpc>
              <a:spcBef>
                <a:spcPct val="0"/>
              </a:spcBef>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History of Computer Science in Regina</a:t>
            </a:r>
          </a:p>
          <a:p>
            <a:pPr marL="0" indent="0">
              <a:lnSpc>
                <a:spcPct val="100000"/>
              </a:lnSpc>
              <a:spcBef>
                <a:spcPct val="0"/>
              </a:spcBef>
              <a:buNone/>
            </a:pPr>
            <a:r>
              <a:rPr lang="en-US" altLang="en-US" sz="1600" dirty="0">
                <a:latin typeface="Arial" panose="020B0604020202020204" pitchFamily="34" charset="0"/>
                <a:cs typeface="Arial" panose="020B0604020202020204" pitchFamily="34" charset="0"/>
              </a:rPr>
              <a:t> </a:t>
            </a:r>
          </a:p>
          <a:p>
            <a:pPr marL="360000" indent="-360000">
              <a:lnSpc>
                <a:spcPct val="100000"/>
              </a:lnSpc>
              <a:spcBef>
                <a:spcPct val="0"/>
              </a:spcBef>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Current student enrolment and faculty complement</a:t>
            </a:r>
          </a:p>
          <a:p>
            <a:pPr marL="0" indent="0">
              <a:lnSpc>
                <a:spcPct val="100000"/>
              </a:lnSpc>
              <a:spcBef>
                <a:spcPct val="0"/>
              </a:spcBef>
              <a:buNone/>
            </a:pPr>
            <a:r>
              <a:rPr lang="en-US" altLang="en-US" sz="1600" dirty="0">
                <a:latin typeface="Arial" panose="020B0604020202020204" pitchFamily="34" charset="0"/>
                <a:cs typeface="Arial" panose="020B0604020202020204" pitchFamily="34" charset="0"/>
              </a:rPr>
              <a:t> </a:t>
            </a:r>
          </a:p>
          <a:p>
            <a:pPr marL="360000" indent="-360000">
              <a:lnSpc>
                <a:spcPct val="100000"/>
              </a:lnSpc>
              <a:spcBef>
                <a:spcPct val="0"/>
              </a:spcBef>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Program or be programmed!</a:t>
            </a:r>
          </a:p>
          <a:p>
            <a:pPr marL="0" indent="0">
              <a:lnSpc>
                <a:spcPct val="100000"/>
              </a:lnSpc>
              <a:spcBef>
                <a:spcPct val="0"/>
              </a:spcBef>
              <a:buNone/>
            </a:pPr>
            <a:r>
              <a:rPr lang="en-US" altLang="en-US" sz="1600" dirty="0">
                <a:latin typeface="Arial" panose="020B0604020202020204" pitchFamily="34" charset="0"/>
                <a:cs typeface="Arial" panose="020B0604020202020204" pitchFamily="34" charset="0"/>
              </a:rPr>
              <a:t> </a:t>
            </a:r>
          </a:p>
          <a:p>
            <a:pPr marL="360000" indent="-360000">
              <a:lnSpc>
                <a:spcPct val="100000"/>
              </a:lnSpc>
              <a:spcBef>
                <a:spcPct val="0"/>
              </a:spcBef>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Opportunities and responsibilities</a:t>
            </a:r>
          </a:p>
          <a:p>
            <a:pPr marL="0" indent="0">
              <a:lnSpc>
                <a:spcPct val="100000"/>
              </a:lnSpc>
              <a:spcBef>
                <a:spcPct val="0"/>
              </a:spcBef>
              <a:buNone/>
            </a:pPr>
            <a:r>
              <a:rPr lang="en-US" altLang="en-US" sz="1600" dirty="0">
                <a:latin typeface="Arial" panose="020B0604020202020204" pitchFamily="34" charset="0"/>
                <a:cs typeface="Arial" panose="020B0604020202020204" pitchFamily="34" charset="0"/>
              </a:rPr>
              <a:t> </a:t>
            </a:r>
          </a:p>
          <a:p>
            <a:pPr marL="360000" indent="-360000">
              <a:lnSpc>
                <a:spcPct val="100000"/>
              </a:lnSpc>
              <a:spcBef>
                <a:spcPct val="0"/>
              </a:spcBef>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Outreach</a:t>
            </a:r>
          </a:p>
          <a:p>
            <a:pPr marL="0" indent="0">
              <a:spcBef>
                <a:spcPct val="0"/>
              </a:spcBef>
              <a:buFont typeface="Arial" panose="020B0604020202020204" pitchFamily="34" charset="0"/>
              <a:buChar char="•"/>
            </a:pPr>
            <a:endParaRPr lang="en-US" altLang="en-US" dirty="0">
              <a:latin typeface="Arial" panose="020B0604020202020204" pitchFamily="34" charset="0"/>
              <a:cs typeface="Arial" panose="020B0604020202020204" pitchFamily="34" charset="0"/>
            </a:endParaRPr>
          </a:p>
        </p:txBody>
      </p:sp>
      <p:sp>
        <p:nvSpPr>
          <p:cNvPr id="8195" name="Text Placeholder 2">
            <a:extLst>
              <a:ext uri="{FF2B5EF4-FFF2-40B4-BE49-F238E27FC236}">
                <a16:creationId xmlns:a16="http://schemas.microsoft.com/office/drawing/2014/main" id="{D8500434-0FBF-1940-A7A7-5EAB514106A3}"/>
              </a:ext>
            </a:extLst>
          </p:cNvPr>
          <p:cNvSpPr>
            <a:spLocks noGrp="1"/>
          </p:cNvSpPr>
          <p:nvPr>
            <p:ph type="body" sz="quarter" idx="12"/>
          </p:nvPr>
        </p:nvSpPr>
        <p:spPr bwMode="auto">
          <a:xfrm>
            <a:off x="674688" y="733425"/>
            <a:ext cx="7775575" cy="820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r>
              <a:rPr lang="en-US" altLang="en-US" dirty="0">
                <a:latin typeface="Arial" panose="020B0604020202020204" pitchFamily="34" charset="0"/>
                <a:cs typeface="Arial" panose="020B0604020202020204" pitchFamily="34" charset="0"/>
              </a:rPr>
              <a:t>OUTLINE</a:t>
            </a:r>
          </a:p>
        </p:txBody>
      </p:sp>
      <p:sp>
        <p:nvSpPr>
          <p:cNvPr id="5" name="Slide Number Placeholder 4">
            <a:extLst>
              <a:ext uri="{FF2B5EF4-FFF2-40B4-BE49-F238E27FC236}">
                <a16:creationId xmlns:a16="http://schemas.microsoft.com/office/drawing/2014/main" id="{6AE8F777-704E-BD48-8B49-338A9DFFDDB0}"/>
              </a:ext>
            </a:extLst>
          </p:cNvPr>
          <p:cNvSpPr>
            <a:spLocks noGrp="1"/>
          </p:cNvSpPr>
          <p:nvPr>
            <p:ph type="sldNum" sz="quarter" idx="13"/>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8DB2436-FEEA-B848-994E-DED6B83377E1}" type="slidenum">
              <a:rPr lang="en-CA" altLang="en-US">
                <a:solidFill>
                  <a:srgbClr val="898989"/>
                </a:solidFill>
                <a:latin typeface="Arial" panose="020B0604020202020204" pitchFamily="34" charset="0"/>
              </a:rPr>
              <a:pPr/>
              <a:t>2</a:t>
            </a:fld>
            <a:endParaRPr lang="en-CA" altLang="en-US">
              <a:solidFill>
                <a:srgbClr val="898989"/>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a:extLst>
              <a:ext uri="{FF2B5EF4-FFF2-40B4-BE49-F238E27FC236}">
                <a16:creationId xmlns:a16="http://schemas.microsoft.com/office/drawing/2014/main" id="{24CB4EED-971B-4548-990E-3E51A468C787}"/>
              </a:ext>
            </a:extLst>
          </p:cNvPr>
          <p:cNvSpPr>
            <a:spLocks noChangeArrowheads="1"/>
          </p:cNvSpPr>
          <p:nvPr>
            <p:ph type="ctrTitle"/>
          </p:nvPr>
        </p:nvSpPr>
        <p:spPr bwMode="auto">
          <a:xfrm>
            <a:off x="1143000" y="457200"/>
            <a:ext cx="7772400" cy="12192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IT’s collaborative!</a:t>
            </a:r>
            <a:endParaRPr lang="en-US" altLang="en-US" sz="4000" b="0">
              <a:latin typeface="Arial" panose="020B0604020202020204" pitchFamily="34" charset="0"/>
            </a:endParaRPr>
          </a:p>
        </p:txBody>
      </p:sp>
      <p:pic>
        <p:nvPicPr>
          <p:cNvPr id="21515" name="Picture 13" descr="Googleplex Team Meeting Sydney">
            <a:extLst>
              <a:ext uri="{FF2B5EF4-FFF2-40B4-BE49-F238E27FC236}">
                <a16:creationId xmlns:a16="http://schemas.microsoft.com/office/drawing/2014/main" id="{F11D5B1B-BEC9-4440-B924-C2DB88E02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46200"/>
            <a:ext cx="8001000" cy="5337175"/>
          </a:xfrm>
          <a:prstGeom prst="rect">
            <a:avLst/>
          </a:prstGeom>
          <a:noFill/>
          <a:ln>
            <a:noFill/>
          </a:ln>
          <a:effectLst>
            <a:outerShdw dist="63500" dir="2700000" algn="ctr" rotWithShape="0">
              <a:srgbClr val="80808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10">
            <a:extLst>
              <a:ext uri="{FF2B5EF4-FFF2-40B4-BE49-F238E27FC236}">
                <a16:creationId xmlns:a16="http://schemas.microsoft.com/office/drawing/2014/main" id="{5B1A5801-CBA3-AB40-B25F-327EF9A674A4}"/>
              </a:ext>
            </a:extLst>
          </p:cNvPr>
          <p:cNvSpPr>
            <a:spLocks noChangeArrowheads="1"/>
          </p:cNvSpPr>
          <p:nvPr/>
        </p:nvSpPr>
        <p:spPr bwMode="auto">
          <a:xfrm>
            <a:off x="533400" y="6248400"/>
            <a:ext cx="6858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0000"/>
              </a:lnSpc>
              <a:spcBef>
                <a:spcPct val="20000"/>
              </a:spcBef>
            </a:pPr>
            <a:r>
              <a:rPr lang="en-US" altLang="en-US">
                <a:solidFill>
                  <a:schemeClr val="bg1"/>
                </a:solidFill>
                <a:latin typeface="Helvetica" pitchFamily="2" charset="0"/>
              </a:rPr>
              <a:t>Meeting of a project team at Google</a:t>
            </a:r>
          </a:p>
        </p:txBody>
      </p:sp>
    </p:spTree>
    <p:extLst>
      <p:ext uri="{BB962C8B-B14F-4D97-AF65-F5344CB8AC3E}">
        <p14:creationId xmlns:p14="http://schemas.microsoft.com/office/powerpoint/2010/main" val="445313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AC78D54-4191-564C-BE89-15050BBA5C9D}"/>
              </a:ext>
            </a:extLst>
          </p:cNvPr>
          <p:cNvSpPr>
            <a:spLocks noChangeArrowheads="1"/>
          </p:cNvSpPr>
          <p:nvPr>
            <p:ph type="subTitle" idx="1"/>
          </p:nvPr>
        </p:nvSpPr>
        <p:spPr bwMode="auto">
          <a:xfrm>
            <a:off x="3581400" y="2819400"/>
            <a:ext cx="5410200" cy="685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ltLang="en-US" sz="3200">
                <a:solidFill>
                  <a:srgbClr val="FF8000"/>
                </a:solidFill>
              </a:rPr>
              <a:t>Introducing Leah Buechley</a:t>
            </a:r>
          </a:p>
        </p:txBody>
      </p:sp>
      <p:sp>
        <p:nvSpPr>
          <p:cNvPr id="44035" name="Rectangle 3">
            <a:extLst>
              <a:ext uri="{FF2B5EF4-FFF2-40B4-BE49-F238E27FC236}">
                <a16:creationId xmlns:a16="http://schemas.microsoft.com/office/drawing/2014/main" id="{02D2EE6E-5816-DA4E-90A3-FA0346F25C09}"/>
              </a:ext>
            </a:extLst>
          </p:cNvPr>
          <p:cNvSpPr>
            <a:spLocks noChangeArrowheads="1"/>
          </p:cNvSpPr>
          <p:nvPr>
            <p:ph type="ctrTitle"/>
          </p:nvPr>
        </p:nvSpPr>
        <p:spPr bwMode="auto">
          <a:xfrm>
            <a:off x="1143000" y="457200"/>
            <a:ext cx="7772400" cy="685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IT’s creative!</a:t>
            </a:r>
            <a:endParaRPr lang="en-US" altLang="en-US" sz="4000" b="0">
              <a:latin typeface="Arial" panose="020B0604020202020204" pitchFamily="34" charset="0"/>
            </a:endParaRPr>
          </a:p>
        </p:txBody>
      </p:sp>
      <p:sp>
        <p:nvSpPr>
          <p:cNvPr id="44036" name="Rectangle 4">
            <a:extLst>
              <a:ext uri="{FF2B5EF4-FFF2-40B4-BE49-F238E27FC236}">
                <a16:creationId xmlns:a16="http://schemas.microsoft.com/office/drawing/2014/main" id="{7F414A58-E250-0A4D-A776-3203C75CFE89}"/>
              </a:ext>
            </a:extLst>
          </p:cNvPr>
          <p:cNvSpPr>
            <a:spLocks noChangeArrowheads="1"/>
          </p:cNvSpPr>
          <p:nvPr/>
        </p:nvSpPr>
        <p:spPr bwMode="auto">
          <a:xfrm>
            <a:off x="3657600" y="3657600"/>
            <a:ext cx="4446588"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spcBef>
                <a:spcPct val="20000"/>
              </a:spcBef>
            </a:pPr>
            <a:r>
              <a:rPr lang="en-US" altLang="en-US" b="1">
                <a:solidFill>
                  <a:srgbClr val="4C4C4C"/>
                </a:solidFill>
                <a:latin typeface="Helvetica" pitchFamily="2" charset="0"/>
              </a:rPr>
              <a:t>Before College: </a:t>
            </a:r>
            <a:r>
              <a:rPr lang="en-US" altLang="en-US">
                <a:solidFill>
                  <a:srgbClr val="4C4C4C"/>
                </a:solidFill>
                <a:latin typeface="Helvetica" pitchFamily="2" charset="0"/>
              </a:rPr>
              <a:t>Interested in art and design, liked math.</a:t>
            </a:r>
            <a:endParaRPr lang="en-US" altLang="en-US" b="1">
              <a:solidFill>
                <a:srgbClr val="4C4C4C"/>
              </a:solidFill>
              <a:latin typeface="Helvetica" pitchFamily="2" charset="0"/>
            </a:endParaRPr>
          </a:p>
          <a:p>
            <a:pPr>
              <a:lnSpc>
                <a:spcPct val="80000"/>
              </a:lnSpc>
              <a:spcBef>
                <a:spcPct val="20000"/>
              </a:spcBef>
            </a:pPr>
            <a:endParaRPr lang="en-US" altLang="en-US" b="1">
              <a:solidFill>
                <a:srgbClr val="4C4C4C"/>
              </a:solidFill>
              <a:latin typeface="Helvetica" pitchFamily="2" charset="0"/>
            </a:endParaRPr>
          </a:p>
          <a:p>
            <a:pPr>
              <a:lnSpc>
                <a:spcPct val="80000"/>
              </a:lnSpc>
              <a:spcBef>
                <a:spcPct val="20000"/>
              </a:spcBef>
            </a:pPr>
            <a:r>
              <a:rPr lang="en-US" altLang="en-US" b="1">
                <a:solidFill>
                  <a:srgbClr val="4C4C4C"/>
                </a:solidFill>
                <a:latin typeface="Helvetica" pitchFamily="2" charset="0"/>
              </a:rPr>
              <a:t>In College: </a:t>
            </a:r>
            <a:r>
              <a:rPr lang="en-US" altLang="en-US">
                <a:solidFill>
                  <a:srgbClr val="4C4C4C"/>
                </a:solidFill>
                <a:latin typeface="Helvetica" pitchFamily="2" charset="0"/>
              </a:rPr>
              <a:t>Studied fine arts</a:t>
            </a:r>
            <a:r>
              <a:rPr lang="en-US" altLang="en-US" i="1">
                <a:solidFill>
                  <a:srgbClr val="4C4C4C"/>
                </a:solidFill>
                <a:latin typeface="Helvetica" pitchFamily="2" charset="0"/>
              </a:rPr>
              <a:t>, </a:t>
            </a:r>
            <a:r>
              <a:rPr lang="en-US" altLang="en-US">
                <a:solidFill>
                  <a:srgbClr val="4C4C4C"/>
                </a:solidFill>
                <a:latin typeface="Helvetica" pitchFamily="2" charset="0"/>
              </a:rPr>
              <a:t>then computer science.</a:t>
            </a:r>
          </a:p>
          <a:p>
            <a:pPr>
              <a:lnSpc>
                <a:spcPct val="80000"/>
              </a:lnSpc>
              <a:spcBef>
                <a:spcPct val="20000"/>
              </a:spcBef>
            </a:pPr>
            <a:endParaRPr lang="en-US" altLang="en-US" b="1">
              <a:solidFill>
                <a:srgbClr val="4C4C4C"/>
              </a:solidFill>
              <a:latin typeface="Helvetica" pitchFamily="2" charset="0"/>
            </a:endParaRPr>
          </a:p>
          <a:p>
            <a:pPr>
              <a:lnSpc>
                <a:spcPct val="80000"/>
              </a:lnSpc>
              <a:spcBef>
                <a:spcPct val="20000"/>
              </a:spcBef>
            </a:pPr>
            <a:r>
              <a:rPr lang="en-US" altLang="en-US" b="1">
                <a:solidFill>
                  <a:srgbClr val="4C4C4C"/>
                </a:solidFill>
                <a:latin typeface="Helvetica" pitchFamily="2" charset="0"/>
              </a:rPr>
              <a:t>Now:</a:t>
            </a:r>
            <a:r>
              <a:rPr lang="en-US" altLang="en-US">
                <a:solidFill>
                  <a:srgbClr val="4C4C4C"/>
                </a:solidFill>
                <a:latin typeface="Helvetica" pitchFamily="2" charset="0"/>
              </a:rPr>
              <a:t> Creates clothes that</a:t>
            </a:r>
            <a:br>
              <a:rPr lang="en-US" altLang="en-US">
                <a:solidFill>
                  <a:srgbClr val="4C4C4C"/>
                </a:solidFill>
                <a:latin typeface="Helvetica" pitchFamily="2" charset="0"/>
              </a:rPr>
            </a:br>
            <a:r>
              <a:rPr lang="en-US" altLang="en-US">
                <a:solidFill>
                  <a:srgbClr val="4C4C4C"/>
                </a:solidFill>
                <a:latin typeface="Helvetica" pitchFamily="2" charset="0"/>
              </a:rPr>
              <a:t>light up.</a:t>
            </a:r>
          </a:p>
        </p:txBody>
      </p:sp>
      <p:pic>
        <p:nvPicPr>
          <p:cNvPr id="23560" name="Picture 5" descr="ledbikejacket1.jpg">
            <a:extLst>
              <a:ext uri="{FF2B5EF4-FFF2-40B4-BE49-F238E27FC236}">
                <a16:creationId xmlns:a16="http://schemas.microsoft.com/office/drawing/2014/main" id="{2CF267BA-9E82-DE47-B51C-B5717D31F3F4}"/>
              </a:ext>
            </a:extLst>
          </p:cNvPr>
          <p:cNvPicPr>
            <a:picLocks noChangeAspect="1"/>
          </p:cNvPicPr>
          <p:nvPr/>
        </p:nvPicPr>
        <p:blipFill>
          <a:blip r:embed="rId3"/>
          <a:srcRect/>
          <a:stretch>
            <a:fillRect/>
          </a:stretch>
        </p:blipFill>
        <p:spPr bwMode="auto">
          <a:xfrm>
            <a:off x="228600" y="2949575"/>
            <a:ext cx="3200400" cy="3200400"/>
          </a:xfrm>
          <a:prstGeom prst="rect">
            <a:avLst/>
          </a:prstGeom>
          <a:noFill/>
          <a:ln w="9525">
            <a:noFill/>
            <a:miter lim="800000"/>
            <a:headEnd/>
            <a:tailEnd/>
          </a:ln>
          <a:effectLst>
            <a:outerShdw blurRad="63500" dist="63500" dir="2700000" algn="ctr" rotWithShape="0">
              <a:srgbClr val="000000">
                <a:alpha val="75000"/>
              </a:srgbClr>
            </a:outerShdw>
          </a:effectLst>
        </p:spPr>
      </p:pic>
      <p:sp>
        <p:nvSpPr>
          <p:cNvPr id="44038" name="Text Box 9">
            <a:extLst>
              <a:ext uri="{FF2B5EF4-FFF2-40B4-BE49-F238E27FC236}">
                <a16:creationId xmlns:a16="http://schemas.microsoft.com/office/drawing/2014/main" id="{94922D32-32EC-F742-A842-574F6A6B2A85}"/>
              </a:ext>
            </a:extLst>
          </p:cNvPr>
          <p:cNvSpPr txBox="1">
            <a:spLocks noChangeArrowheads="1"/>
          </p:cNvSpPr>
          <p:nvPr/>
        </p:nvSpPr>
        <p:spPr bwMode="auto">
          <a:xfrm>
            <a:off x="152400" y="1543050"/>
            <a:ext cx="8839200" cy="895350"/>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5888">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Times" pitchFamily="2" charset="0"/>
              <a:buChar char="•"/>
            </a:pPr>
            <a:r>
              <a:rPr lang="en-US" altLang="en-US" b="1">
                <a:solidFill>
                  <a:schemeClr val="bg1"/>
                </a:solidFill>
                <a:latin typeface="Helvetica" pitchFamily="2" charset="0"/>
                <a:cs typeface="Tahoma" panose="020B0604030504040204" pitchFamily="34" charset="0"/>
              </a:rPr>
              <a:t> CS/IT is NOT just code</a:t>
            </a:r>
          </a:p>
          <a:p>
            <a:pPr eaLnBrk="1" hangingPunct="1">
              <a:spcBef>
                <a:spcPct val="20000"/>
              </a:spcBef>
              <a:buFont typeface="Times" pitchFamily="2" charset="0"/>
              <a:buChar char="•"/>
            </a:pPr>
            <a:r>
              <a:rPr lang="en-US" altLang="en-US" b="1">
                <a:solidFill>
                  <a:schemeClr val="bg1"/>
                </a:solidFill>
                <a:latin typeface="Helvetica" pitchFamily="2" charset="0"/>
                <a:cs typeface="Tahoma" panose="020B0604030504040204" pitchFamily="34" charset="0"/>
              </a:rPr>
              <a:t> Code is technical, but it’s also creative!</a:t>
            </a:r>
            <a:endParaRPr lang="en-US" altLang="en-US" b="1">
              <a:solidFill>
                <a:schemeClr val="bg1"/>
              </a:solidFill>
              <a:latin typeface="Helvetica" pitchFamily="2" charset="0"/>
            </a:endParaRPr>
          </a:p>
        </p:txBody>
      </p:sp>
    </p:spTree>
    <p:extLst>
      <p:ext uri="{BB962C8B-B14F-4D97-AF65-F5344CB8AC3E}">
        <p14:creationId xmlns:p14="http://schemas.microsoft.com/office/powerpoint/2010/main" val="2857500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31D1EDF-B4C4-4F47-BCC8-54B979ABFF01}"/>
              </a:ext>
            </a:extLst>
          </p:cNvPr>
          <p:cNvSpPr>
            <a:spLocks noChangeArrowheads="1"/>
          </p:cNvSpPr>
          <p:nvPr>
            <p:ph type="subTitle" idx="1"/>
          </p:nvPr>
        </p:nvSpPr>
        <p:spPr bwMode="auto">
          <a:xfrm>
            <a:off x="0" y="3276600"/>
            <a:ext cx="8991600" cy="19812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623888" lvl="1" indent="60325" algn="l" eaLnBrk="1" hangingPunct="1">
              <a:lnSpc>
                <a:spcPct val="150000"/>
              </a:lnSpc>
              <a:buFont typeface="Arial" panose="020B0604020202020204" pitchFamily="34" charset="0"/>
              <a:buAutoNum type="arabicPeriod"/>
            </a:pPr>
            <a:r>
              <a:rPr lang="en-US" altLang="en-US" sz="2400">
                <a:solidFill>
                  <a:srgbClr val="4C4C4C"/>
                </a:solidFill>
                <a:cs typeface="Tahoma" panose="020B0604030504040204" pitchFamily="34" charset="0"/>
              </a:rPr>
              <a:t> Computer and Mathematical Sciences</a:t>
            </a:r>
          </a:p>
          <a:p>
            <a:pPr marL="623888" lvl="1" indent="60325" algn="l" eaLnBrk="1" hangingPunct="1">
              <a:lnSpc>
                <a:spcPct val="150000"/>
              </a:lnSpc>
              <a:buFont typeface="Arial" panose="020B0604020202020204" pitchFamily="34" charset="0"/>
              <a:buAutoNum type="arabicPeriod"/>
            </a:pPr>
            <a:r>
              <a:rPr lang="en-US" altLang="en-US" sz="2400">
                <a:solidFill>
                  <a:srgbClr val="4C4C4C"/>
                </a:solidFill>
                <a:cs typeface="Tahoma" panose="020B0604030504040204" pitchFamily="34" charset="0"/>
              </a:rPr>
              <a:t> Community and Social Services</a:t>
            </a:r>
          </a:p>
          <a:p>
            <a:pPr marL="623888" lvl="1" indent="60325" algn="l" eaLnBrk="1" hangingPunct="1">
              <a:lnSpc>
                <a:spcPct val="150000"/>
              </a:lnSpc>
              <a:buFont typeface="Arial" panose="020B0604020202020204" pitchFamily="34" charset="0"/>
              <a:buAutoNum type="arabicPeriod"/>
            </a:pPr>
            <a:r>
              <a:rPr lang="en-US" altLang="en-US" sz="2400">
                <a:solidFill>
                  <a:srgbClr val="4C4C4C"/>
                </a:solidFill>
                <a:cs typeface="Tahoma" panose="020B0604030504040204" pitchFamily="34" charset="0"/>
              </a:rPr>
              <a:t> Healthcare Practitioners and Technical Occupations</a:t>
            </a:r>
          </a:p>
        </p:txBody>
      </p:sp>
      <p:sp>
        <p:nvSpPr>
          <p:cNvPr id="46083" name="Rectangle 3">
            <a:extLst>
              <a:ext uri="{FF2B5EF4-FFF2-40B4-BE49-F238E27FC236}">
                <a16:creationId xmlns:a16="http://schemas.microsoft.com/office/drawing/2014/main" id="{8CA0D443-C72B-2F4E-8156-93A8336726BB}"/>
              </a:ext>
            </a:extLst>
          </p:cNvPr>
          <p:cNvSpPr>
            <a:spLocks noChangeArrowheads="1"/>
          </p:cNvSpPr>
          <p:nvPr>
            <p:ph type="ctrTitle"/>
          </p:nvPr>
        </p:nvSpPr>
        <p:spPr bwMode="auto">
          <a:xfrm>
            <a:off x="1143000" y="457200"/>
            <a:ext cx="7772400" cy="685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IT’s a Growth Sector</a:t>
            </a:r>
            <a:endParaRPr lang="en-US" altLang="en-US" sz="4000" b="0">
              <a:latin typeface="Arial" panose="020B0604020202020204" pitchFamily="34" charset="0"/>
            </a:endParaRPr>
          </a:p>
        </p:txBody>
      </p:sp>
      <p:sp>
        <p:nvSpPr>
          <p:cNvPr id="46084" name="Text Box 4">
            <a:extLst>
              <a:ext uri="{FF2B5EF4-FFF2-40B4-BE49-F238E27FC236}">
                <a16:creationId xmlns:a16="http://schemas.microsoft.com/office/drawing/2014/main" id="{EB39065B-2A90-1140-9EE5-DFDEC0A65416}"/>
              </a:ext>
            </a:extLst>
          </p:cNvPr>
          <p:cNvSpPr txBox="1">
            <a:spLocks noChangeArrowheads="1"/>
          </p:cNvSpPr>
          <p:nvPr/>
        </p:nvSpPr>
        <p:spPr bwMode="auto">
          <a:xfrm>
            <a:off x="152400" y="1543050"/>
            <a:ext cx="8839200" cy="1552575"/>
          </a:xfrm>
          <a:prstGeom prst="rect">
            <a:avLst/>
          </a:prstGeom>
          <a:solidFill>
            <a:srgbClr val="FF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5888">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en-US">
                <a:solidFill>
                  <a:schemeClr val="bg1"/>
                </a:solidFill>
                <a:latin typeface="Helvetica" pitchFamily="2" charset="0"/>
                <a:cs typeface="Tahoma" panose="020B0604030504040204" pitchFamily="34" charset="0"/>
              </a:rPr>
              <a:t>U.S. Department of Labor’s Bureau of Labor Statistics reported in 2009 that </a:t>
            </a:r>
            <a:r>
              <a:rPr lang="en-US" altLang="en-US" b="1" i="1">
                <a:solidFill>
                  <a:schemeClr val="bg1"/>
                </a:solidFill>
                <a:latin typeface="Helvetica" pitchFamily="2" charset="0"/>
              </a:rPr>
              <a:t>computing-related occupations are projected to be the fastest growing segment of the professional workforce between 2008 and 2018:</a:t>
            </a:r>
          </a:p>
        </p:txBody>
      </p:sp>
      <p:sp>
        <p:nvSpPr>
          <p:cNvPr id="46085" name="Rectangle 5">
            <a:extLst>
              <a:ext uri="{FF2B5EF4-FFF2-40B4-BE49-F238E27FC236}">
                <a16:creationId xmlns:a16="http://schemas.microsoft.com/office/drawing/2014/main" id="{2BEA9C1A-8E45-234B-87A3-43FB8CD91263}"/>
              </a:ext>
            </a:extLst>
          </p:cNvPr>
          <p:cNvSpPr>
            <a:spLocks noChangeArrowheads="1"/>
          </p:cNvSpPr>
          <p:nvPr/>
        </p:nvSpPr>
        <p:spPr bwMode="auto">
          <a:xfrm>
            <a:off x="725488" y="6489700"/>
            <a:ext cx="8315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4161750" indent="-24161750">
              <a:defRPr sz="2400">
                <a:solidFill>
                  <a:schemeClr val="tx1"/>
                </a:solidFill>
                <a:latin typeface="Arial" panose="020B0604020202020204" pitchFamily="34" charset="0"/>
                <a:ea typeface="MS PGothic" panose="020B0600070205080204" pitchFamily="34" charset="-128"/>
              </a:defRPr>
            </a:lvl1pPr>
            <a:lvl2pPr>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1" algn="r" eaLnBrk="1" hangingPunct="1">
              <a:spcBef>
                <a:spcPct val="20000"/>
              </a:spcBef>
            </a:pPr>
            <a:r>
              <a:rPr lang="en-US" altLang="en-US" sz="1800">
                <a:solidFill>
                  <a:srgbClr val="4C4C4C"/>
                </a:solidFill>
                <a:latin typeface="Helvetica" pitchFamily="2" charset="0"/>
              </a:rPr>
              <a:t>Source: Bureau of Labor Statistics, Monthly Labor Review, November 2009.</a:t>
            </a:r>
            <a:endParaRPr lang="en-US" altLang="en-US" sz="1800">
              <a:latin typeface="Helvetica" pitchFamily="2" charset="0"/>
            </a:endParaRPr>
          </a:p>
        </p:txBody>
      </p:sp>
    </p:spTree>
    <p:extLst>
      <p:ext uri="{BB962C8B-B14F-4D97-AF65-F5344CB8AC3E}">
        <p14:creationId xmlns:p14="http://schemas.microsoft.com/office/powerpoint/2010/main" val="2612444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46DEF7D-78C9-0445-ACA1-2C387C6F88F5}"/>
              </a:ext>
            </a:extLst>
          </p:cNvPr>
          <p:cNvSpPr>
            <a:spLocks noChangeArrowheads="1"/>
          </p:cNvSpPr>
          <p:nvPr>
            <p:ph type="subTitle" idx="1"/>
          </p:nvPr>
        </p:nvSpPr>
        <p:spPr bwMode="auto">
          <a:xfrm>
            <a:off x="0" y="1447800"/>
            <a:ext cx="9144000" cy="15240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algn="l">
              <a:spcBef>
                <a:spcPct val="50000"/>
              </a:spcBef>
            </a:pPr>
            <a:r>
              <a:rPr lang="en-US" altLang="en-US" sz="2400">
                <a:solidFill>
                  <a:srgbClr val="FF8000"/>
                </a:solidFill>
                <a:cs typeface="Tahoma" panose="020B0604030504040204" pitchFamily="34" charset="0"/>
              </a:rPr>
              <a:t>The Human Genome Project and the field of bioinformatics have revolutionized what is possible in forensics, health care, science, criminal justice and other fields through the creation of the DNA database.</a:t>
            </a:r>
          </a:p>
        </p:txBody>
      </p:sp>
      <p:sp>
        <p:nvSpPr>
          <p:cNvPr id="48131" name="Rectangle 3">
            <a:extLst>
              <a:ext uri="{FF2B5EF4-FFF2-40B4-BE49-F238E27FC236}">
                <a16:creationId xmlns:a16="http://schemas.microsoft.com/office/drawing/2014/main" id="{F425BB1F-B26B-D94F-95E7-117A59312665}"/>
              </a:ext>
            </a:extLst>
          </p:cNvPr>
          <p:cNvSpPr>
            <a:spLocks noChangeArrowheads="1"/>
          </p:cNvSpPr>
          <p:nvPr>
            <p:ph type="ctrTitle"/>
          </p:nvPr>
        </p:nvSpPr>
        <p:spPr bwMode="auto">
          <a:xfrm>
            <a:off x="1143000" y="457200"/>
            <a:ext cx="7772400" cy="685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CS/IT Jobs Benefit Society</a:t>
            </a:r>
            <a:endParaRPr lang="en-US" altLang="en-US" sz="4000" b="0">
              <a:latin typeface="Arial" panose="020B0604020202020204" pitchFamily="34" charset="0"/>
            </a:endParaRPr>
          </a:p>
        </p:txBody>
      </p:sp>
      <p:pic>
        <p:nvPicPr>
          <p:cNvPr id="48132" name="Picture 18" descr="DNA images">
            <a:extLst>
              <a:ext uri="{FF2B5EF4-FFF2-40B4-BE49-F238E27FC236}">
                <a16:creationId xmlns:a16="http://schemas.microsoft.com/office/drawing/2014/main" id="{79D0B509-FE59-4B41-A6BD-B6B5F6771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276600"/>
            <a:ext cx="196373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22">
            <a:extLst>
              <a:ext uri="{FF2B5EF4-FFF2-40B4-BE49-F238E27FC236}">
                <a16:creationId xmlns:a16="http://schemas.microsoft.com/office/drawing/2014/main" id="{FAAED9D2-B9D3-B846-9A5D-5A9848248E8C}"/>
              </a:ext>
            </a:extLst>
          </p:cNvPr>
          <p:cNvSpPr txBox="1">
            <a:spLocks noChangeArrowheads="1"/>
          </p:cNvSpPr>
          <p:nvPr/>
        </p:nvSpPr>
        <p:spPr bwMode="auto">
          <a:xfrm>
            <a:off x="228600" y="3492500"/>
            <a:ext cx="30480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US" altLang="en-US">
                <a:solidFill>
                  <a:schemeClr val="bg2"/>
                </a:solidFill>
                <a:latin typeface="Helvetica" pitchFamily="2" charset="0"/>
              </a:rPr>
              <a:t>Pictured right: DNA Database Laboratory and No-suspect Nuclear Case Work Unit in </a:t>
            </a:r>
            <a:r>
              <a:rPr lang="en-US" altLang="en-US">
                <a:solidFill>
                  <a:srgbClr val="999999"/>
                </a:solidFill>
                <a:latin typeface="Helvetica" pitchFamily="2" charset="0"/>
              </a:rPr>
              <a:t>Connecticut</a:t>
            </a:r>
            <a:endParaRPr lang="en-US" altLang="en-US">
              <a:solidFill>
                <a:schemeClr val="bg2"/>
              </a:solidFill>
              <a:latin typeface="Helvetica" pitchFamily="2" charset="0"/>
            </a:endParaRPr>
          </a:p>
        </p:txBody>
      </p:sp>
      <p:pic>
        <p:nvPicPr>
          <p:cNvPr id="48134" name="Picture 23" descr="dna database lab2">
            <a:extLst>
              <a:ext uri="{FF2B5EF4-FFF2-40B4-BE49-F238E27FC236}">
                <a16:creationId xmlns:a16="http://schemas.microsoft.com/office/drawing/2014/main" id="{AB96B439-39DD-D945-9FD4-2C336C858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352800"/>
            <a:ext cx="3448050"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Rectangle 9">
            <a:extLst>
              <a:ext uri="{FF2B5EF4-FFF2-40B4-BE49-F238E27FC236}">
                <a16:creationId xmlns:a16="http://schemas.microsoft.com/office/drawing/2014/main" id="{CBA0086A-6BAE-364B-89E4-52C58E24A5F6}"/>
              </a:ext>
            </a:extLst>
          </p:cNvPr>
          <p:cNvSpPr>
            <a:spLocks noChangeArrowheads="1"/>
          </p:cNvSpPr>
          <p:nvPr/>
        </p:nvSpPr>
        <p:spPr bwMode="auto">
          <a:xfrm>
            <a:off x="228600" y="6491288"/>
            <a:ext cx="7064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sz="1800">
                <a:solidFill>
                  <a:srgbClr val="999999"/>
                </a:solidFill>
                <a:latin typeface="Helvetica" pitchFamily="2" charset="0"/>
              </a:rPr>
              <a:t>Photo: Connecticut Department of Public Safety, Forensics Division</a:t>
            </a:r>
            <a:r>
              <a:rPr lang="en-US" altLang="en-US" sz="1600">
                <a:solidFill>
                  <a:srgbClr val="5C5B5E"/>
                </a:solidFill>
                <a:latin typeface="Helvetica" pitchFamily="2" charset="0"/>
              </a:rPr>
              <a:t> </a:t>
            </a:r>
          </a:p>
        </p:txBody>
      </p:sp>
    </p:spTree>
    <p:extLst>
      <p:ext uri="{BB962C8B-B14F-4D97-AF65-F5344CB8AC3E}">
        <p14:creationId xmlns:p14="http://schemas.microsoft.com/office/powerpoint/2010/main" val="2890556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668D265E-D6D0-B644-B695-7C2F2F28609F}"/>
              </a:ext>
            </a:extLst>
          </p:cNvPr>
          <p:cNvSpPr>
            <a:spLocks noChangeArrowheads="1"/>
          </p:cNvSpPr>
          <p:nvPr/>
        </p:nvSpPr>
        <p:spPr bwMode="auto">
          <a:xfrm>
            <a:off x="0" y="609600"/>
            <a:ext cx="91440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en-US" sz="4800" b="1">
                <a:latin typeface="Helvetica" pitchFamily="2" charset="0"/>
                <a:cs typeface="Tahoma" panose="020B0604030504040204" pitchFamily="34" charset="0"/>
              </a:rPr>
              <a:t>Student Interests + CS/IT =</a:t>
            </a:r>
          </a:p>
          <a:p>
            <a:pPr algn="ctr" eaLnBrk="1" hangingPunct="1">
              <a:spcBef>
                <a:spcPct val="20000"/>
              </a:spcBef>
            </a:pPr>
            <a:r>
              <a:rPr lang="en-US" altLang="en-US" sz="4800" b="1">
                <a:solidFill>
                  <a:srgbClr val="FF8000"/>
                </a:solidFill>
                <a:latin typeface="Helvetica" pitchFamily="2" charset="0"/>
                <a:cs typeface="Tahoma" panose="020B0604030504040204" pitchFamily="34" charset="0"/>
              </a:rPr>
              <a:t>Innovative Careers!</a:t>
            </a:r>
          </a:p>
        </p:txBody>
      </p:sp>
      <p:pic>
        <p:nvPicPr>
          <p:cNvPr id="50179" name="Picture 3" descr="QuotationMarks">
            <a:extLst>
              <a:ext uri="{FF2B5EF4-FFF2-40B4-BE49-F238E27FC236}">
                <a16:creationId xmlns:a16="http://schemas.microsoft.com/office/drawing/2014/main" id="{284A03CA-4521-C34A-82A3-70F982AE6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8956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4">
            <a:extLst>
              <a:ext uri="{FF2B5EF4-FFF2-40B4-BE49-F238E27FC236}">
                <a16:creationId xmlns:a16="http://schemas.microsoft.com/office/drawing/2014/main" id="{70DDC96C-47B3-D94B-A790-2574391F77DF}"/>
              </a:ext>
            </a:extLst>
          </p:cNvPr>
          <p:cNvSpPr>
            <a:spLocks noChangeArrowheads="1"/>
          </p:cNvSpPr>
          <p:nvPr/>
        </p:nvSpPr>
        <p:spPr bwMode="auto">
          <a:xfrm>
            <a:off x="2438400" y="3233738"/>
            <a:ext cx="556260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20000"/>
              </a:spcBef>
            </a:pPr>
            <a:r>
              <a:rPr lang="en-US" altLang="en-US" sz="3600" b="1" i="1" dirty="0">
                <a:solidFill>
                  <a:srgbClr val="4C4C4C"/>
                </a:solidFill>
                <a:latin typeface="Helvetica" pitchFamily="2" charset="0"/>
                <a:cs typeface="Tahoma" panose="020B0604030504040204" pitchFamily="34" charset="0"/>
              </a:rPr>
              <a:t>Find out what you love to do and do that.  It’s that simple.</a:t>
            </a:r>
            <a:br>
              <a:rPr lang="en-US" altLang="en-US" sz="3600" b="1" i="1" dirty="0">
                <a:solidFill>
                  <a:srgbClr val="4C4C4C"/>
                </a:solidFill>
                <a:latin typeface="Helvetica" pitchFamily="2" charset="0"/>
                <a:cs typeface="Tahoma" panose="020B0604030504040204" pitchFamily="34" charset="0"/>
              </a:rPr>
            </a:br>
            <a:endParaRPr lang="en-US" altLang="en-US" sz="3600" b="1" i="1" dirty="0">
              <a:solidFill>
                <a:srgbClr val="4C4C4C"/>
              </a:solidFill>
              <a:latin typeface="Helvetica" pitchFamily="2" charset="0"/>
              <a:cs typeface="Tahoma" panose="020B0604030504040204" pitchFamily="34" charset="0"/>
            </a:endParaRPr>
          </a:p>
          <a:p>
            <a:pPr eaLnBrk="1" hangingPunct="1">
              <a:spcBef>
                <a:spcPct val="20000"/>
              </a:spcBef>
            </a:pPr>
            <a:r>
              <a:rPr lang="en-US" altLang="en-US" b="1" dirty="0">
                <a:solidFill>
                  <a:srgbClr val="4C4C4C"/>
                </a:solidFill>
                <a:latin typeface="Helvetica" pitchFamily="2" charset="0"/>
                <a:cs typeface="Tahoma" panose="020B0604030504040204" pitchFamily="34" charset="0"/>
              </a:rPr>
              <a:t>~ Dr. A. L. Garcia</a:t>
            </a:r>
          </a:p>
        </p:txBody>
      </p:sp>
    </p:spTree>
    <p:extLst>
      <p:ext uri="{BB962C8B-B14F-4D97-AF65-F5344CB8AC3E}">
        <p14:creationId xmlns:p14="http://schemas.microsoft.com/office/powerpoint/2010/main" val="1617974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489BF56E-64E5-1342-BCC9-52F08C0162D7}"/>
              </a:ext>
            </a:extLst>
          </p:cNvPr>
          <p:cNvSpPr>
            <a:spLocks noChangeArrowheads="1"/>
          </p:cNvSpPr>
          <p:nvPr>
            <p:ph type="subTitle" idx="1"/>
          </p:nvPr>
        </p:nvSpPr>
        <p:spPr bwMode="auto">
          <a:xfrm>
            <a:off x="152400" y="1828800"/>
            <a:ext cx="5867400" cy="32766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228600" indent="-228600" algn="l" eaLnBrk="1" hangingPunct="1"/>
            <a:r>
              <a:rPr lang="en-US" altLang="en-US" sz="3200">
                <a:solidFill>
                  <a:srgbClr val="FF8000"/>
                </a:solidFill>
              </a:rPr>
              <a:t>Health informatics or</a:t>
            </a:r>
            <a:br>
              <a:rPr lang="en-US" altLang="en-US" sz="3200">
                <a:solidFill>
                  <a:srgbClr val="FF8000"/>
                </a:solidFill>
              </a:rPr>
            </a:br>
            <a:r>
              <a:rPr lang="en-US" altLang="en-US" sz="3200">
                <a:solidFill>
                  <a:srgbClr val="FF8000"/>
                </a:solidFill>
              </a:rPr>
              <a:t>(Bio)medical informatics:</a:t>
            </a:r>
          </a:p>
          <a:p>
            <a:pPr marL="228600" indent="-228600" algn="l" eaLnBrk="1" hangingPunct="1">
              <a:buFontTx/>
              <a:buChar char="•"/>
            </a:pPr>
            <a:r>
              <a:rPr lang="en-US" altLang="en-US" sz="2400" b="0">
                <a:solidFill>
                  <a:srgbClr val="4C4C4C"/>
                </a:solidFill>
              </a:rPr>
              <a:t>Medical informatics</a:t>
            </a:r>
          </a:p>
          <a:p>
            <a:pPr marL="228600" indent="-228600" algn="l" eaLnBrk="1" hangingPunct="1">
              <a:buFontTx/>
              <a:buChar char="•"/>
            </a:pPr>
            <a:r>
              <a:rPr lang="en-US" altLang="en-US" sz="2400" b="0">
                <a:solidFill>
                  <a:srgbClr val="4C4C4C"/>
                </a:solidFill>
              </a:rPr>
              <a:t>Bioinformatics</a:t>
            </a:r>
          </a:p>
          <a:p>
            <a:pPr marL="228600" indent="-228600" algn="l" eaLnBrk="1" hangingPunct="1">
              <a:buFontTx/>
              <a:buChar char="•"/>
            </a:pPr>
            <a:r>
              <a:rPr lang="en-US" altLang="en-US" sz="2400" b="0">
                <a:solidFill>
                  <a:srgbClr val="4C4C4C"/>
                </a:solidFill>
              </a:rPr>
              <a:t>Nursing informatics</a:t>
            </a:r>
          </a:p>
          <a:p>
            <a:pPr marL="228600" indent="-228600" algn="l" eaLnBrk="1" hangingPunct="1">
              <a:buFontTx/>
              <a:buChar char="•"/>
            </a:pPr>
            <a:r>
              <a:rPr lang="en-US" altLang="en-US" sz="2400" b="0">
                <a:solidFill>
                  <a:srgbClr val="4C4C4C"/>
                </a:solidFill>
              </a:rPr>
              <a:t>Genome informatics</a:t>
            </a:r>
          </a:p>
        </p:txBody>
      </p:sp>
      <p:sp>
        <p:nvSpPr>
          <p:cNvPr id="52227" name="Rectangle 3">
            <a:extLst>
              <a:ext uri="{FF2B5EF4-FFF2-40B4-BE49-F238E27FC236}">
                <a16:creationId xmlns:a16="http://schemas.microsoft.com/office/drawing/2014/main" id="{0905EFFC-6CF0-3C4E-A106-4E6E0713A48D}"/>
              </a:ext>
            </a:extLst>
          </p:cNvPr>
          <p:cNvSpPr>
            <a:spLocks noChangeArrowheads="1"/>
          </p:cNvSpPr>
          <p:nvPr>
            <p:ph type="ctrTitle"/>
          </p:nvPr>
        </p:nvSpPr>
        <p:spPr bwMode="auto">
          <a:xfrm>
            <a:off x="1143000" y="457200"/>
            <a:ext cx="7772400" cy="11430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Healthcare + CS/IT = Something for everyone</a:t>
            </a:r>
            <a:endParaRPr lang="en-US" altLang="en-US" sz="4000" b="0">
              <a:latin typeface="Arial" panose="020B0604020202020204" pitchFamily="34" charset="0"/>
            </a:endParaRPr>
          </a:p>
        </p:txBody>
      </p:sp>
      <p:pic>
        <p:nvPicPr>
          <p:cNvPr id="51206" name="Picture 1035" descr="dna database lab">
            <a:extLst>
              <a:ext uri="{FF2B5EF4-FFF2-40B4-BE49-F238E27FC236}">
                <a16:creationId xmlns:a16="http://schemas.microsoft.com/office/drawing/2014/main" id="{9F9B74C5-2EF5-1340-812F-F72B8E79D5C3}"/>
              </a:ext>
            </a:extLst>
          </p:cNvPr>
          <p:cNvPicPr>
            <a:picLocks noChangeAspect="1" noChangeArrowheads="1"/>
          </p:cNvPicPr>
          <p:nvPr/>
        </p:nvPicPr>
        <p:blipFill>
          <a:blip r:embed="rId3"/>
          <a:srcRect/>
          <a:stretch>
            <a:fillRect/>
          </a:stretch>
        </p:blipFill>
        <p:spPr bwMode="auto">
          <a:xfrm>
            <a:off x="5943600" y="2974975"/>
            <a:ext cx="3048000" cy="2001838"/>
          </a:xfrm>
          <a:prstGeom prst="rect">
            <a:avLst/>
          </a:prstGeom>
          <a:noFill/>
          <a:ln w="9525">
            <a:noFill/>
            <a:miter lim="800000"/>
            <a:headEnd/>
            <a:tailEnd/>
          </a:ln>
          <a:effectLst>
            <a:outerShdw blurRad="63500" dist="63500" dir="2700000" algn="ctr" rotWithShape="0">
              <a:srgbClr val="000000">
                <a:alpha val="75000"/>
              </a:srgbClr>
            </a:outerShdw>
          </a:effectLst>
        </p:spPr>
      </p:pic>
      <p:sp>
        <p:nvSpPr>
          <p:cNvPr id="52229" name="Rectangle 7">
            <a:extLst>
              <a:ext uri="{FF2B5EF4-FFF2-40B4-BE49-F238E27FC236}">
                <a16:creationId xmlns:a16="http://schemas.microsoft.com/office/drawing/2014/main" id="{F62697F4-1F6E-5E40-A0D5-4E5344D4E16A}"/>
              </a:ext>
            </a:extLst>
          </p:cNvPr>
          <p:cNvSpPr>
            <a:spLocks noChangeArrowheads="1"/>
          </p:cNvSpPr>
          <p:nvPr/>
        </p:nvSpPr>
        <p:spPr bwMode="auto">
          <a:xfrm>
            <a:off x="228600" y="5622925"/>
            <a:ext cx="77724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US" altLang="en-US">
                <a:solidFill>
                  <a:schemeClr val="bg2"/>
                </a:solidFill>
                <a:latin typeface="Helvetica" pitchFamily="2" charset="0"/>
                <a:cs typeface="Tahoma" panose="020B0604030504040204" pitchFamily="34" charset="0"/>
              </a:rPr>
              <a:t>Pictured above: DNA Database Laboratory and</a:t>
            </a:r>
            <a:br>
              <a:rPr lang="en-US" altLang="en-US">
                <a:solidFill>
                  <a:schemeClr val="bg2"/>
                </a:solidFill>
                <a:latin typeface="Helvetica" pitchFamily="2" charset="0"/>
                <a:cs typeface="Tahoma" panose="020B0604030504040204" pitchFamily="34" charset="0"/>
              </a:rPr>
            </a:br>
            <a:r>
              <a:rPr lang="en-US" altLang="en-US">
                <a:solidFill>
                  <a:schemeClr val="bg2"/>
                </a:solidFill>
                <a:latin typeface="Helvetica" pitchFamily="2" charset="0"/>
                <a:cs typeface="Tahoma" panose="020B0604030504040204" pitchFamily="34" charset="0"/>
              </a:rPr>
              <a:t>No-suspect Nuclear Case Work Unit in Connecticut</a:t>
            </a:r>
          </a:p>
          <a:p>
            <a:pPr eaLnBrk="1" hangingPunct="1">
              <a:spcBef>
                <a:spcPct val="50000"/>
              </a:spcBef>
            </a:pPr>
            <a:r>
              <a:rPr lang="en-US" altLang="en-US" sz="1800">
                <a:solidFill>
                  <a:srgbClr val="999999"/>
                </a:solidFill>
                <a:latin typeface="Helvetica" pitchFamily="2" charset="0"/>
              </a:rPr>
              <a:t>Photo: Connecticut Department of Public Safety, Forensics Division</a:t>
            </a:r>
            <a:r>
              <a:rPr lang="en-US" altLang="en-US" sz="1800">
                <a:solidFill>
                  <a:srgbClr val="5C5B5E"/>
                </a:solidFill>
                <a:latin typeface="Helvetica" pitchFamily="2" charset="0"/>
              </a:rPr>
              <a:t> </a:t>
            </a:r>
          </a:p>
        </p:txBody>
      </p:sp>
    </p:spTree>
    <p:extLst>
      <p:ext uri="{BB962C8B-B14F-4D97-AF65-F5344CB8AC3E}">
        <p14:creationId xmlns:p14="http://schemas.microsoft.com/office/powerpoint/2010/main" val="2540545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DC9589F0-72A7-7749-A6FD-323C01E52355}"/>
              </a:ext>
            </a:extLst>
          </p:cNvPr>
          <p:cNvSpPr>
            <a:spLocks noChangeArrowheads="1"/>
          </p:cNvSpPr>
          <p:nvPr>
            <p:ph type="subTitle" idx="1"/>
          </p:nvPr>
        </p:nvSpPr>
        <p:spPr bwMode="auto">
          <a:xfrm>
            <a:off x="152400" y="1828800"/>
            <a:ext cx="5867400" cy="32766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228600" indent="-228600" algn="l" eaLnBrk="1" hangingPunct="1"/>
            <a:r>
              <a:rPr lang="en-US" altLang="en-US" sz="2400" b="0">
                <a:solidFill>
                  <a:srgbClr val="4C4C4C"/>
                </a:solidFill>
              </a:rPr>
              <a:t>U of R Distinguished</a:t>
            </a:r>
          </a:p>
          <a:p>
            <a:pPr marL="228600" indent="-228600" algn="l" eaLnBrk="1" hangingPunct="1"/>
            <a:r>
              <a:rPr lang="en-US" altLang="en-US" sz="2400" b="0">
                <a:solidFill>
                  <a:srgbClr val="4C4C4C"/>
                </a:solidFill>
              </a:rPr>
              <a:t>Alumnus (now at </a:t>
            </a:r>
          </a:p>
          <a:p>
            <a:pPr marL="228600" indent="-228600" algn="l" eaLnBrk="1" hangingPunct="1"/>
            <a:r>
              <a:rPr lang="en-US" altLang="en-US" sz="2400" b="0">
                <a:solidFill>
                  <a:srgbClr val="4C4C4C"/>
                </a:solidFill>
              </a:rPr>
              <a:t>Mayo Clinic)</a:t>
            </a:r>
          </a:p>
        </p:txBody>
      </p:sp>
      <p:sp>
        <p:nvSpPr>
          <p:cNvPr id="54275" name="Rectangle 3">
            <a:extLst>
              <a:ext uri="{FF2B5EF4-FFF2-40B4-BE49-F238E27FC236}">
                <a16:creationId xmlns:a16="http://schemas.microsoft.com/office/drawing/2014/main" id="{2586EEC6-BB54-1C47-9B1E-B3DA9122581F}"/>
              </a:ext>
            </a:extLst>
          </p:cNvPr>
          <p:cNvSpPr>
            <a:spLocks noChangeArrowheads="1"/>
          </p:cNvSpPr>
          <p:nvPr>
            <p:ph type="ctrTitle"/>
          </p:nvPr>
        </p:nvSpPr>
        <p:spPr bwMode="auto">
          <a:xfrm>
            <a:off x="1143000" y="457200"/>
            <a:ext cx="7772400" cy="11430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Healthcare + CS/IT = Something for everyone</a:t>
            </a:r>
            <a:endParaRPr lang="en-US" altLang="en-US" sz="4000" b="0">
              <a:latin typeface="Arial" panose="020B0604020202020204" pitchFamily="34" charset="0"/>
            </a:endParaRPr>
          </a:p>
        </p:txBody>
      </p:sp>
      <p:pic>
        <p:nvPicPr>
          <p:cNvPr id="54276" name="Picture 5">
            <a:extLst>
              <a:ext uri="{FF2B5EF4-FFF2-40B4-BE49-F238E27FC236}">
                <a16:creationId xmlns:a16="http://schemas.microsoft.com/office/drawing/2014/main" id="{C1175B78-ACCE-8248-8B23-39A83DF53B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600200"/>
            <a:ext cx="50800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5138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571C1F0-A1BC-4742-A419-89CD1F51B70D}"/>
              </a:ext>
            </a:extLst>
          </p:cNvPr>
          <p:cNvSpPr>
            <a:spLocks noChangeArrowheads="1"/>
          </p:cNvSpPr>
          <p:nvPr>
            <p:ph type="subTitle" idx="1"/>
          </p:nvPr>
        </p:nvSpPr>
        <p:spPr bwMode="auto">
          <a:xfrm>
            <a:off x="152400" y="2362200"/>
            <a:ext cx="5867400" cy="27432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228600" indent="-228600" algn="l" eaLnBrk="1" hangingPunct="1">
              <a:buFontTx/>
              <a:buChar char="•"/>
            </a:pPr>
            <a:r>
              <a:rPr lang="en-US" altLang="en-US" sz="2400" b="0">
                <a:solidFill>
                  <a:srgbClr val="4C4C4C"/>
                </a:solidFill>
              </a:rPr>
              <a:t>Bioinformatics</a:t>
            </a:r>
          </a:p>
          <a:p>
            <a:pPr marL="228600" indent="-228600" algn="l" eaLnBrk="1" hangingPunct="1">
              <a:buFontTx/>
              <a:buChar char="•"/>
            </a:pPr>
            <a:r>
              <a:rPr lang="en-US" altLang="en-US" sz="2400" b="0">
                <a:solidFill>
                  <a:srgbClr val="4C4C4C"/>
                </a:solidFill>
              </a:rPr>
              <a:t>Computational biology</a:t>
            </a:r>
          </a:p>
          <a:p>
            <a:pPr marL="228600" indent="-228600" algn="l" eaLnBrk="1" hangingPunct="1">
              <a:buFontTx/>
              <a:buChar char="•"/>
            </a:pPr>
            <a:r>
              <a:rPr lang="en-US" altLang="en-US" sz="2400" b="0">
                <a:solidFill>
                  <a:srgbClr val="4C4C4C"/>
                </a:solidFill>
              </a:rPr>
              <a:t>Genome informatics</a:t>
            </a:r>
          </a:p>
          <a:p>
            <a:pPr marL="228600" indent="-228600" algn="l" eaLnBrk="1" hangingPunct="1">
              <a:buFontTx/>
              <a:buChar char="•"/>
            </a:pPr>
            <a:r>
              <a:rPr lang="en-US" altLang="en-US" sz="2400" b="0">
                <a:solidFill>
                  <a:srgbClr val="4C4C4C"/>
                </a:solidFill>
              </a:rPr>
              <a:t>Cheminformatics</a:t>
            </a:r>
            <a:endParaRPr lang="en-US" altLang="en-US" sz="2400">
              <a:solidFill>
                <a:srgbClr val="4C4C4C"/>
              </a:solidFill>
            </a:endParaRPr>
          </a:p>
        </p:txBody>
      </p:sp>
      <p:sp>
        <p:nvSpPr>
          <p:cNvPr id="56323" name="Rectangle 3">
            <a:extLst>
              <a:ext uri="{FF2B5EF4-FFF2-40B4-BE49-F238E27FC236}">
                <a16:creationId xmlns:a16="http://schemas.microsoft.com/office/drawing/2014/main" id="{AC01AB8E-D9C8-DD44-8016-01FA402B5931}"/>
              </a:ext>
            </a:extLst>
          </p:cNvPr>
          <p:cNvSpPr>
            <a:spLocks noChangeArrowheads="1"/>
          </p:cNvSpPr>
          <p:nvPr>
            <p:ph type="ctrTitle"/>
          </p:nvPr>
        </p:nvSpPr>
        <p:spPr bwMode="auto">
          <a:xfrm>
            <a:off x="1143000" y="457200"/>
            <a:ext cx="7772400" cy="11430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Science + CS/IT = Something for everyone</a:t>
            </a:r>
            <a:endParaRPr lang="en-US" altLang="en-US" sz="4000" b="0">
              <a:latin typeface="Arial" panose="020B0604020202020204" pitchFamily="34" charset="0"/>
            </a:endParaRPr>
          </a:p>
        </p:txBody>
      </p:sp>
      <p:sp>
        <p:nvSpPr>
          <p:cNvPr id="56324" name="TextBox 6">
            <a:extLst>
              <a:ext uri="{FF2B5EF4-FFF2-40B4-BE49-F238E27FC236}">
                <a16:creationId xmlns:a16="http://schemas.microsoft.com/office/drawing/2014/main" id="{33678383-ECBC-FC4C-8B23-FE523D5F387F}"/>
              </a:ext>
            </a:extLst>
          </p:cNvPr>
          <p:cNvSpPr txBox="1">
            <a:spLocks noChangeArrowheads="1"/>
          </p:cNvSpPr>
          <p:nvPr/>
        </p:nvSpPr>
        <p:spPr bwMode="auto">
          <a:xfrm>
            <a:off x="228600" y="5486400"/>
            <a:ext cx="86931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a:solidFill>
                  <a:schemeClr val="bg2"/>
                </a:solidFill>
              </a:rPr>
              <a:t>Pictured above: Human chromosomes on a black background,</a:t>
            </a:r>
          </a:p>
          <a:p>
            <a:r>
              <a:rPr lang="en-US" altLang="en-US">
                <a:solidFill>
                  <a:schemeClr val="bg2"/>
                </a:solidFill>
              </a:rPr>
              <a:t> from the  National Human Genome Research Institute</a:t>
            </a:r>
          </a:p>
          <a:p>
            <a:endParaRPr lang="en-US" altLang="en-US">
              <a:solidFill>
                <a:schemeClr val="bg2"/>
              </a:solidFill>
            </a:endParaRPr>
          </a:p>
        </p:txBody>
      </p:sp>
      <p:pic>
        <p:nvPicPr>
          <p:cNvPr id="15366" name="Picture 6" descr="genome">
            <a:extLst>
              <a:ext uri="{FF2B5EF4-FFF2-40B4-BE49-F238E27FC236}">
                <a16:creationId xmlns:a16="http://schemas.microsoft.com/office/drawing/2014/main" id="{F94855C2-5CDA-A846-B6CA-1412E0E70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286000"/>
            <a:ext cx="4483100" cy="2195513"/>
          </a:xfrm>
          <a:prstGeom prst="rect">
            <a:avLst/>
          </a:prstGeom>
          <a:noFill/>
          <a:ln>
            <a:noFill/>
          </a:ln>
          <a:effectLst>
            <a:outerShdw blurRad="190500" dist="63500" dir="2700000" algn="ctr" rotWithShape="0">
              <a:srgbClr val="80808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3454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56E10057-1F1A-AE43-8786-F8012590DE36}"/>
              </a:ext>
            </a:extLst>
          </p:cNvPr>
          <p:cNvSpPr>
            <a:spLocks noChangeArrowheads="1"/>
          </p:cNvSpPr>
          <p:nvPr>
            <p:ph type="subTitle" idx="1"/>
          </p:nvPr>
        </p:nvSpPr>
        <p:spPr bwMode="auto">
          <a:xfrm>
            <a:off x="152400" y="1524000"/>
            <a:ext cx="4191000" cy="2590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228600" indent="-228600" algn="l" eaLnBrk="1" hangingPunct="1">
              <a:buFontTx/>
              <a:buChar char="•"/>
            </a:pPr>
            <a:r>
              <a:rPr lang="en-US" altLang="en-US" sz="2400" b="0">
                <a:solidFill>
                  <a:srgbClr val="4C4C4C"/>
                </a:solidFill>
                <a:cs typeface="Tahoma" panose="020B0604030504040204" pitchFamily="34" charset="0"/>
              </a:rPr>
              <a:t>Criminal justice informatics</a:t>
            </a:r>
          </a:p>
          <a:p>
            <a:pPr marL="228600" indent="-228600" algn="l" eaLnBrk="1" hangingPunct="1">
              <a:buFontTx/>
              <a:buChar char="•"/>
            </a:pPr>
            <a:r>
              <a:rPr lang="en-US" altLang="en-US" sz="2400" b="0">
                <a:solidFill>
                  <a:srgbClr val="4C4C4C"/>
                </a:solidFill>
                <a:cs typeface="Tahoma" panose="020B0604030504040204" pitchFamily="34" charset="0"/>
              </a:rPr>
              <a:t>Biometrics</a:t>
            </a:r>
          </a:p>
          <a:p>
            <a:pPr marL="228600" indent="-228600" algn="l" eaLnBrk="1" hangingPunct="1">
              <a:buFontTx/>
              <a:buChar char="•"/>
            </a:pPr>
            <a:r>
              <a:rPr lang="en-US" altLang="en-US" sz="2400" b="0">
                <a:solidFill>
                  <a:srgbClr val="4C4C4C"/>
                </a:solidFill>
                <a:cs typeface="Tahoma" panose="020B0604030504040204" pitchFamily="34" charset="0"/>
              </a:rPr>
              <a:t>Forensic  informatics/</a:t>
            </a:r>
            <a:br>
              <a:rPr lang="en-US" altLang="en-US" sz="2400" b="0">
                <a:solidFill>
                  <a:srgbClr val="4C4C4C"/>
                </a:solidFill>
                <a:cs typeface="Tahoma" panose="020B0604030504040204" pitchFamily="34" charset="0"/>
              </a:rPr>
            </a:br>
            <a:r>
              <a:rPr lang="en-US" altLang="en-US" sz="2400" b="0">
                <a:solidFill>
                  <a:srgbClr val="4C4C4C"/>
                </a:solidFill>
                <a:cs typeface="Tahoma" panose="020B0604030504040204" pitchFamily="34" charset="0"/>
              </a:rPr>
              <a:t>digital forensic science</a:t>
            </a:r>
          </a:p>
          <a:p>
            <a:pPr marL="228600" indent="-228600" algn="l" eaLnBrk="1" hangingPunct="1">
              <a:buFontTx/>
              <a:buChar char="•"/>
            </a:pPr>
            <a:r>
              <a:rPr lang="en-US" altLang="en-US" sz="2400" b="0">
                <a:solidFill>
                  <a:srgbClr val="4C4C4C"/>
                </a:solidFill>
                <a:cs typeface="Tahoma" panose="020B0604030504040204" pitchFamily="34" charset="0"/>
              </a:rPr>
              <a:t>Information Security</a:t>
            </a:r>
          </a:p>
          <a:p>
            <a:pPr marL="228600" indent="-228600" algn="l" eaLnBrk="1" hangingPunct="1">
              <a:buFontTx/>
              <a:buChar char="•"/>
            </a:pPr>
            <a:r>
              <a:rPr lang="en-US" altLang="en-US" sz="2400" b="0">
                <a:solidFill>
                  <a:srgbClr val="4C4C4C"/>
                </a:solidFill>
                <a:cs typeface="Tahoma" panose="020B0604030504040204" pitchFamily="34" charset="0"/>
              </a:rPr>
              <a:t>Bioinformatics</a:t>
            </a:r>
            <a:endParaRPr lang="en-US" altLang="en-US" sz="2400" b="0">
              <a:solidFill>
                <a:srgbClr val="4C4C4C"/>
              </a:solidFill>
            </a:endParaRPr>
          </a:p>
        </p:txBody>
      </p:sp>
      <p:sp>
        <p:nvSpPr>
          <p:cNvPr id="58371" name="Rectangle 3">
            <a:extLst>
              <a:ext uri="{FF2B5EF4-FFF2-40B4-BE49-F238E27FC236}">
                <a16:creationId xmlns:a16="http://schemas.microsoft.com/office/drawing/2014/main" id="{E1AD2559-1504-2B48-91E8-2A6DA2925F01}"/>
              </a:ext>
            </a:extLst>
          </p:cNvPr>
          <p:cNvSpPr>
            <a:spLocks noChangeArrowheads="1"/>
          </p:cNvSpPr>
          <p:nvPr>
            <p:ph type="ctrTitle"/>
          </p:nvPr>
        </p:nvSpPr>
        <p:spPr bwMode="auto">
          <a:xfrm>
            <a:off x="1143000" y="457200"/>
            <a:ext cx="7772400" cy="11430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Criminal Justice + CS/IT=</a:t>
            </a:r>
            <a:endParaRPr lang="en-US" altLang="en-US" sz="4000" b="0">
              <a:latin typeface="Arial" panose="020B0604020202020204" pitchFamily="34" charset="0"/>
            </a:endParaRPr>
          </a:p>
        </p:txBody>
      </p:sp>
      <p:sp>
        <p:nvSpPr>
          <p:cNvPr id="58372" name="Rectangle 5">
            <a:extLst>
              <a:ext uri="{FF2B5EF4-FFF2-40B4-BE49-F238E27FC236}">
                <a16:creationId xmlns:a16="http://schemas.microsoft.com/office/drawing/2014/main" id="{9AA5A871-9058-9948-8B22-A6DF2581A4CC}"/>
              </a:ext>
            </a:extLst>
          </p:cNvPr>
          <p:cNvSpPr>
            <a:spLocks noChangeArrowheads="1"/>
          </p:cNvSpPr>
          <p:nvPr/>
        </p:nvSpPr>
        <p:spPr bwMode="auto">
          <a:xfrm>
            <a:off x="228600" y="5988050"/>
            <a:ext cx="76200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US" altLang="en-US">
                <a:solidFill>
                  <a:schemeClr val="bg2"/>
                </a:solidFill>
                <a:latin typeface="Helvetica" pitchFamily="2" charset="0"/>
                <a:cs typeface="Tahoma" panose="020B0604030504040204" pitchFamily="34" charset="0"/>
              </a:rPr>
              <a:t>Pictured above: Classification of some biometric traits</a:t>
            </a:r>
          </a:p>
          <a:p>
            <a:pPr>
              <a:spcBef>
                <a:spcPct val="50000"/>
              </a:spcBef>
            </a:pPr>
            <a:r>
              <a:rPr lang="en-US" altLang="en-US" sz="1800">
                <a:solidFill>
                  <a:srgbClr val="999999"/>
                </a:solidFill>
                <a:latin typeface="Helvetica" pitchFamily="2" charset="0"/>
              </a:rPr>
              <a:t>Photo: Connecticut Department of Public Safety, Forensics Division</a:t>
            </a:r>
            <a:endParaRPr lang="en-US" altLang="en-US" sz="1800">
              <a:latin typeface="Helvetica" pitchFamily="2" charset="0"/>
              <a:cs typeface="Tahoma" panose="020B0604030504040204" pitchFamily="34" charset="0"/>
            </a:endParaRPr>
          </a:p>
        </p:txBody>
      </p:sp>
      <p:pic>
        <p:nvPicPr>
          <p:cNvPr id="53254" name="Picture 1029" descr="Biometrics_traits_classification">
            <a:extLst>
              <a:ext uri="{FF2B5EF4-FFF2-40B4-BE49-F238E27FC236}">
                <a16:creationId xmlns:a16="http://schemas.microsoft.com/office/drawing/2014/main" id="{D629862E-E289-9B42-8403-BEA4078A2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706563"/>
            <a:ext cx="4191000" cy="3008312"/>
          </a:xfrm>
          <a:prstGeom prst="rect">
            <a:avLst/>
          </a:prstGeom>
          <a:noFill/>
          <a:ln>
            <a:noFill/>
          </a:ln>
          <a:effectLst>
            <a:outerShdw blurRad="190500" dist="63500" dir="2700000" algn="ctr" rotWithShape="0">
              <a:srgbClr val="80808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860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20DE5E9E-D35A-DA4D-873A-56D7CFB4B7B1}"/>
              </a:ext>
            </a:extLst>
          </p:cNvPr>
          <p:cNvSpPr>
            <a:spLocks noChangeArrowheads="1"/>
          </p:cNvSpPr>
          <p:nvPr>
            <p:ph type="subTitle" idx="1"/>
          </p:nvPr>
        </p:nvSpPr>
        <p:spPr bwMode="auto">
          <a:xfrm>
            <a:off x="152400" y="1676400"/>
            <a:ext cx="4191000" cy="3352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228600" indent="-228600" algn="l" eaLnBrk="1" hangingPunct="1">
              <a:buFontTx/>
              <a:buChar char="•"/>
            </a:pPr>
            <a:r>
              <a:rPr lang="en-US" altLang="en-US" sz="2400" b="0">
                <a:solidFill>
                  <a:srgbClr val="4C4C4C"/>
                </a:solidFill>
                <a:cs typeface="Tahoma" panose="020B0604030504040204" pitchFamily="34" charset="0"/>
              </a:rPr>
              <a:t>Motion graphic design</a:t>
            </a:r>
          </a:p>
          <a:p>
            <a:pPr marL="228600" indent="-228600" algn="l" eaLnBrk="1" hangingPunct="1">
              <a:buFontTx/>
              <a:buChar char="•"/>
            </a:pPr>
            <a:r>
              <a:rPr lang="en-US" altLang="en-US" sz="2400" b="0">
                <a:solidFill>
                  <a:srgbClr val="4C4C4C"/>
                </a:solidFill>
                <a:cs typeface="Tahoma" panose="020B0604030504040204" pitchFamily="34" charset="0"/>
              </a:rPr>
              <a:t>Animation (2D &amp; 3D)</a:t>
            </a:r>
          </a:p>
          <a:p>
            <a:pPr marL="228600" indent="-228600" algn="l" eaLnBrk="1" hangingPunct="1">
              <a:buFontTx/>
              <a:buChar char="•"/>
            </a:pPr>
            <a:r>
              <a:rPr lang="en-US" altLang="en-US" sz="2400" b="0">
                <a:solidFill>
                  <a:srgbClr val="4C4C4C"/>
                </a:solidFill>
                <a:cs typeface="Tahoma" panose="020B0604030504040204" pitchFamily="34" charset="0"/>
              </a:rPr>
              <a:t>Computer graphics</a:t>
            </a:r>
          </a:p>
          <a:p>
            <a:pPr marL="228600" indent="-228600" algn="l" eaLnBrk="1" hangingPunct="1">
              <a:buFontTx/>
              <a:buChar char="•"/>
            </a:pPr>
            <a:r>
              <a:rPr lang="en-US" altLang="en-US" sz="2400" b="0">
                <a:solidFill>
                  <a:srgbClr val="4C4C4C"/>
                </a:solidFill>
                <a:cs typeface="Tahoma" panose="020B0604030504040204" pitchFamily="34" charset="0"/>
              </a:rPr>
              <a:t>Computational linguistics</a:t>
            </a:r>
          </a:p>
          <a:p>
            <a:pPr marL="228600" indent="-228600" algn="l" eaLnBrk="1" hangingPunct="1">
              <a:buFontTx/>
              <a:buChar char="•"/>
            </a:pPr>
            <a:r>
              <a:rPr lang="en-US" altLang="en-US" sz="2400" b="0">
                <a:solidFill>
                  <a:srgbClr val="4C4C4C"/>
                </a:solidFill>
                <a:cs typeface="Tahoma" panose="020B0604030504040204" pitchFamily="34" charset="0"/>
              </a:rPr>
              <a:t>Speech recognition software</a:t>
            </a:r>
          </a:p>
          <a:p>
            <a:pPr marL="228600" indent="-228600" algn="l" eaLnBrk="1" hangingPunct="1">
              <a:buFontTx/>
              <a:buChar char="•"/>
            </a:pPr>
            <a:r>
              <a:rPr lang="en-US" altLang="en-US" sz="2400" b="0">
                <a:solidFill>
                  <a:srgbClr val="4C4C4C"/>
                </a:solidFill>
                <a:cs typeface="Tahoma" panose="020B0604030504040204" pitchFamily="34" charset="0"/>
              </a:rPr>
              <a:t>Human computer interaction</a:t>
            </a:r>
          </a:p>
          <a:p>
            <a:pPr marL="228600" indent="-228600" algn="l" eaLnBrk="1" hangingPunct="1">
              <a:buFontTx/>
              <a:buChar char="•"/>
            </a:pPr>
            <a:endParaRPr lang="en-US" altLang="en-US" sz="2400" b="0">
              <a:solidFill>
                <a:srgbClr val="4C4C4C"/>
              </a:solidFill>
              <a:cs typeface="Tahoma" panose="020B0604030504040204" pitchFamily="34" charset="0"/>
            </a:endParaRPr>
          </a:p>
          <a:p>
            <a:pPr marL="228600" indent="-228600" algn="l" eaLnBrk="1" hangingPunct="1">
              <a:buFontTx/>
              <a:buChar char="•"/>
            </a:pPr>
            <a:endParaRPr lang="en-US" altLang="en-US" sz="2400" b="0">
              <a:solidFill>
                <a:srgbClr val="4C4C4C"/>
              </a:solidFill>
              <a:cs typeface="Tahoma" panose="020B0604030504040204" pitchFamily="34" charset="0"/>
            </a:endParaRPr>
          </a:p>
        </p:txBody>
      </p:sp>
      <p:sp>
        <p:nvSpPr>
          <p:cNvPr id="60419" name="Rectangle 3">
            <a:extLst>
              <a:ext uri="{FF2B5EF4-FFF2-40B4-BE49-F238E27FC236}">
                <a16:creationId xmlns:a16="http://schemas.microsoft.com/office/drawing/2014/main" id="{61A746B1-1976-654E-BAAE-4C0DD8F7F8F1}"/>
              </a:ext>
            </a:extLst>
          </p:cNvPr>
          <p:cNvSpPr>
            <a:spLocks noChangeArrowheads="1"/>
          </p:cNvSpPr>
          <p:nvPr>
            <p:ph type="ctrTitle"/>
          </p:nvPr>
        </p:nvSpPr>
        <p:spPr bwMode="auto">
          <a:xfrm>
            <a:off x="1143000" y="457200"/>
            <a:ext cx="7772400" cy="6096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Humanities/Social Science + CS/IT=</a:t>
            </a:r>
            <a:endParaRPr lang="en-US" altLang="en-US" sz="4000" b="0">
              <a:latin typeface="Arial" panose="020B0604020202020204" pitchFamily="34" charset="0"/>
            </a:endParaRPr>
          </a:p>
        </p:txBody>
      </p:sp>
      <p:sp>
        <p:nvSpPr>
          <p:cNvPr id="60420" name="Rectangle 4">
            <a:extLst>
              <a:ext uri="{FF2B5EF4-FFF2-40B4-BE49-F238E27FC236}">
                <a16:creationId xmlns:a16="http://schemas.microsoft.com/office/drawing/2014/main" id="{4D8456DE-507A-2448-A2F0-6D7D05377A34}"/>
              </a:ext>
            </a:extLst>
          </p:cNvPr>
          <p:cNvSpPr>
            <a:spLocks noChangeArrowheads="1"/>
          </p:cNvSpPr>
          <p:nvPr/>
        </p:nvSpPr>
        <p:spPr bwMode="auto">
          <a:xfrm>
            <a:off x="228600" y="5622925"/>
            <a:ext cx="76200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US" altLang="en-US">
                <a:solidFill>
                  <a:schemeClr val="bg2"/>
                </a:solidFill>
                <a:latin typeface="Helvetica" pitchFamily="2" charset="0"/>
              </a:rPr>
              <a:t>Pictured above: Digital art collage created by students at the Texas School for the Deaf in Austin, TX</a:t>
            </a:r>
          </a:p>
          <a:p>
            <a:pPr>
              <a:spcBef>
                <a:spcPct val="50000"/>
              </a:spcBef>
            </a:pPr>
            <a:r>
              <a:rPr lang="en-US" altLang="en-US" sz="1800">
                <a:solidFill>
                  <a:schemeClr val="bg2"/>
                </a:solidFill>
                <a:latin typeface="Helvetica" pitchFamily="2" charset="0"/>
              </a:rPr>
              <a:t>Photo: Texas School for the Deaf</a:t>
            </a:r>
            <a:endParaRPr lang="en-US" altLang="en-US" sz="1800">
              <a:latin typeface="Helvetica" pitchFamily="2" charset="0"/>
            </a:endParaRPr>
          </a:p>
        </p:txBody>
      </p:sp>
      <p:pic>
        <p:nvPicPr>
          <p:cNvPr id="55302" name="Picture 1030" descr="digital art collage">
            <a:extLst>
              <a:ext uri="{FF2B5EF4-FFF2-40B4-BE49-F238E27FC236}">
                <a16:creationId xmlns:a16="http://schemas.microsoft.com/office/drawing/2014/main" id="{F826C881-742A-EF46-AC2E-5679CE5DD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600200"/>
            <a:ext cx="4114800" cy="3292475"/>
          </a:xfrm>
          <a:prstGeom prst="rect">
            <a:avLst/>
          </a:prstGeom>
          <a:noFill/>
          <a:ln>
            <a:noFill/>
          </a:ln>
          <a:effectLst>
            <a:outerShdw dist="63500" dir="2700000" algn="ctr" rotWithShape="0">
              <a:srgbClr val="80808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851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Placeholder 1">
            <a:extLst>
              <a:ext uri="{FF2B5EF4-FFF2-40B4-BE49-F238E27FC236}">
                <a16:creationId xmlns:a16="http://schemas.microsoft.com/office/drawing/2014/main" id="{2A6A6C02-ACC0-E14B-AF4D-1FFD16B4EAFC}"/>
              </a:ext>
            </a:extLst>
          </p:cNvPr>
          <p:cNvSpPr>
            <a:spLocks noGrp="1"/>
          </p:cNvSpPr>
          <p:nvPr>
            <p:ph type="body" sz="quarter" idx="11"/>
          </p:nvPr>
        </p:nvSpPr>
        <p:spPr bwMode="auto">
          <a:xfrm>
            <a:off x="674688" y="1800225"/>
            <a:ext cx="7775575" cy="3917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60000" indent="-360000">
              <a:lnSpc>
                <a:spcPct val="100000"/>
              </a:lnSpc>
              <a:spcBef>
                <a:spcPct val="0"/>
              </a:spcBef>
              <a:buFont typeface="Arial" panose="020B0604020202020204" pitchFamily="34" charset="0"/>
              <a:buChar char="•"/>
            </a:pPr>
            <a:r>
              <a:rPr lang="en-US" altLang="en-US" dirty="0">
                <a:latin typeface="Arial" panose="020B0604020202020204" pitchFamily="34" charset="0"/>
                <a:cs typeface="Arial" panose="020B0604020202020204" pitchFamily="34" charset="0"/>
              </a:rPr>
              <a:t>Department approved by Senate on November 1, 1968</a:t>
            </a:r>
            <a:endParaRPr lang="en-CA" altLang="en-US" dirty="0">
              <a:latin typeface="Arial" panose="020B0604020202020204" pitchFamily="34" charset="0"/>
              <a:cs typeface="Arial" panose="020B0604020202020204" pitchFamily="34" charset="0"/>
            </a:endParaRPr>
          </a:p>
          <a:p>
            <a:pPr marL="0" indent="0">
              <a:lnSpc>
                <a:spcPct val="100000"/>
              </a:lnSpc>
              <a:spcBef>
                <a:spcPct val="0"/>
              </a:spcBef>
              <a:buNone/>
            </a:pPr>
            <a:r>
              <a:rPr lang="en-CA" altLang="en-US" sz="1100" dirty="0">
                <a:latin typeface="Arial" panose="020B0604020202020204" pitchFamily="34" charset="0"/>
                <a:cs typeface="Arial" panose="020B0604020202020204" pitchFamily="34" charset="0"/>
              </a:rPr>
              <a:t>  </a:t>
            </a:r>
          </a:p>
          <a:p>
            <a:pPr marL="360000" indent="-360000">
              <a:lnSpc>
                <a:spcPct val="100000"/>
              </a:lnSpc>
              <a:spcBef>
                <a:spcPct val="0"/>
              </a:spcBef>
              <a:buFont typeface="Arial" panose="020B0604020202020204" pitchFamily="34" charset="0"/>
              <a:buChar char="•"/>
            </a:pPr>
            <a:r>
              <a:rPr lang="en-CA" altLang="en-US" dirty="0">
                <a:latin typeface="Arial" panose="020B0604020202020204" pitchFamily="34" charset="0"/>
                <a:cs typeface="Arial" panose="020B0604020202020204" pitchFamily="34" charset="0"/>
              </a:rPr>
              <a:t>In 1970, Larry </a:t>
            </a:r>
            <a:r>
              <a:rPr lang="en-CA" altLang="en-US" dirty="0" err="1">
                <a:latin typeface="Arial" panose="020B0604020202020204" pitchFamily="34" charset="0"/>
                <a:cs typeface="Arial" panose="020B0604020202020204" pitchFamily="34" charset="0"/>
              </a:rPr>
              <a:t>Symes</a:t>
            </a:r>
            <a:r>
              <a:rPr lang="en-CA" altLang="en-US" dirty="0">
                <a:latin typeface="Arial" panose="020B0604020202020204" pitchFamily="34" charset="0"/>
                <a:cs typeface="Arial" panose="020B0604020202020204" pitchFamily="34" charset="0"/>
              </a:rPr>
              <a:t> (BA’63) became Department Head and Director of Computer Centre</a:t>
            </a:r>
          </a:p>
          <a:p>
            <a:pPr marL="360000" indent="-360000">
              <a:lnSpc>
                <a:spcPct val="100000"/>
              </a:lnSpc>
              <a:spcBef>
                <a:spcPct val="0"/>
              </a:spcBef>
              <a:buFont typeface="Arial" panose="020B0604020202020204" pitchFamily="34" charset="0"/>
              <a:buChar char="•"/>
            </a:pPr>
            <a:endParaRPr lang="en-CA" altLang="en-US" sz="1100" dirty="0">
              <a:latin typeface="Arial" panose="020B0604020202020204" pitchFamily="34" charset="0"/>
              <a:cs typeface="Arial" panose="020B0604020202020204" pitchFamily="34" charset="0"/>
            </a:endParaRPr>
          </a:p>
          <a:p>
            <a:pPr marL="360000" indent="-360000">
              <a:lnSpc>
                <a:spcPct val="100000"/>
              </a:lnSpc>
              <a:spcBef>
                <a:spcPct val="0"/>
              </a:spcBef>
              <a:buFont typeface="Arial" panose="020B0604020202020204" pitchFamily="34" charset="0"/>
              <a:buChar char="•"/>
            </a:pPr>
            <a:r>
              <a:rPr lang="en-CA" altLang="en-US" dirty="0">
                <a:latin typeface="Arial" panose="020B0604020202020204" pitchFamily="34" charset="0"/>
                <a:cs typeface="Arial" panose="020B0604020202020204" pitchFamily="34" charset="0"/>
              </a:rPr>
              <a:t>Until the Fall of 1971, Computer Science classes were offered in Administration and Mathematics</a:t>
            </a:r>
          </a:p>
          <a:p>
            <a:pPr marL="0" indent="0">
              <a:lnSpc>
                <a:spcPct val="100000"/>
              </a:lnSpc>
              <a:spcBef>
                <a:spcPct val="0"/>
              </a:spcBef>
              <a:buNone/>
            </a:pPr>
            <a:r>
              <a:rPr lang="en-CA" altLang="en-US" sz="1100" dirty="0">
                <a:latin typeface="Arial" panose="020B0604020202020204" pitchFamily="34" charset="0"/>
                <a:cs typeface="Arial" panose="020B0604020202020204" pitchFamily="34" charset="0"/>
              </a:rPr>
              <a:t>  </a:t>
            </a:r>
            <a:endParaRPr lang="en-US" altLang="en-US" sz="1100" dirty="0">
              <a:latin typeface="Arial" panose="020B0604020202020204" pitchFamily="34" charset="0"/>
              <a:cs typeface="Arial" panose="020B0604020202020204" pitchFamily="34" charset="0"/>
            </a:endParaRPr>
          </a:p>
          <a:p>
            <a:pPr marL="360000" indent="-360000">
              <a:lnSpc>
                <a:spcPct val="100000"/>
              </a:lnSpc>
              <a:spcBef>
                <a:spcPct val="0"/>
              </a:spcBef>
              <a:buFont typeface="Arial" panose="020B0604020202020204" pitchFamily="34" charset="0"/>
              <a:buChar char="•"/>
            </a:pPr>
            <a:r>
              <a:rPr lang="en-US" altLang="en-US" dirty="0">
                <a:latin typeface="Arial" panose="020B0604020202020204" pitchFamily="34" charset="0"/>
                <a:cs typeface="Arial" panose="020B0604020202020204" pitchFamily="34" charset="0"/>
              </a:rPr>
              <a:t>First </a:t>
            </a:r>
            <a:r>
              <a:rPr lang="en-US" altLang="en-US" b="1" i="1" dirty="0">
                <a:latin typeface="Arial" panose="020B0604020202020204" pitchFamily="34" charset="0"/>
                <a:cs typeface="Arial" panose="020B0604020202020204" pitchFamily="34" charset="0"/>
              </a:rPr>
              <a:t>Computer Science </a:t>
            </a:r>
            <a:r>
              <a:rPr lang="en-US" altLang="en-US" dirty="0">
                <a:latin typeface="Arial" panose="020B0604020202020204" pitchFamily="34" charset="0"/>
                <a:cs typeface="Arial" panose="020B0604020202020204" pitchFamily="34" charset="0"/>
              </a:rPr>
              <a:t>degree awarded in 1972</a:t>
            </a:r>
          </a:p>
          <a:p>
            <a:pPr marL="0" indent="0">
              <a:lnSpc>
                <a:spcPct val="100000"/>
              </a:lnSpc>
              <a:spcBef>
                <a:spcPct val="0"/>
              </a:spcBef>
              <a:buNone/>
            </a:pPr>
            <a:r>
              <a:rPr lang="en-US" altLang="en-US" sz="1100" dirty="0">
                <a:latin typeface="Arial" panose="020B0604020202020204" pitchFamily="34" charset="0"/>
                <a:cs typeface="Arial" panose="020B0604020202020204" pitchFamily="34" charset="0"/>
              </a:rPr>
              <a:t> </a:t>
            </a:r>
          </a:p>
          <a:p>
            <a:pPr marL="360000" indent="-360000">
              <a:lnSpc>
                <a:spcPct val="100000"/>
              </a:lnSpc>
              <a:spcBef>
                <a:spcPct val="0"/>
              </a:spcBef>
              <a:spcAft>
                <a:spcPts val="1100"/>
              </a:spcAft>
              <a:buFont typeface="Arial" panose="020B0604020202020204" pitchFamily="34" charset="0"/>
              <a:buChar char="•"/>
            </a:pPr>
            <a:r>
              <a:rPr lang="en-CA" altLang="en-US" dirty="0">
                <a:latin typeface="Arial" panose="020B0604020202020204" pitchFamily="34" charset="0"/>
                <a:cs typeface="Arial" panose="020B0604020202020204" pitchFamily="34" charset="0"/>
              </a:rPr>
              <a:t>In 1973, the Computer Centre took delivery of a Xerox Sigma 9, the first time-shared computer on campus</a:t>
            </a:r>
            <a:endParaRPr lang="en-US" altLang="en-US" dirty="0">
              <a:latin typeface="Arial" panose="020B0604020202020204" pitchFamily="34" charset="0"/>
              <a:cs typeface="Arial" panose="020B0604020202020204" pitchFamily="34" charset="0"/>
            </a:endParaRPr>
          </a:p>
          <a:p>
            <a:pPr marL="360000" indent="-360000">
              <a:lnSpc>
                <a:spcPct val="100000"/>
              </a:lnSpc>
              <a:spcBef>
                <a:spcPct val="0"/>
              </a:spcBef>
              <a:spcAft>
                <a:spcPts val="1100"/>
              </a:spcAft>
              <a:buFont typeface="Arial" panose="020B0604020202020204" pitchFamily="34" charset="0"/>
              <a:buChar char="•"/>
            </a:pPr>
            <a:r>
              <a:rPr lang="en-US" altLang="en-US" dirty="0">
                <a:latin typeface="Arial" panose="020B0604020202020204" pitchFamily="34" charset="0"/>
                <a:cs typeface="Arial" panose="020B0604020202020204" pitchFamily="34" charset="0"/>
              </a:rPr>
              <a:t>Grace Hopper gave invited lecture in 1974</a:t>
            </a:r>
          </a:p>
          <a:p>
            <a:pPr marL="360000" indent="-360000">
              <a:lnSpc>
                <a:spcPct val="100000"/>
              </a:lnSpc>
              <a:spcBef>
                <a:spcPct val="0"/>
              </a:spcBef>
              <a:spcAft>
                <a:spcPts val="1100"/>
              </a:spcAft>
              <a:buFont typeface="Arial" panose="020B0604020202020204" pitchFamily="34" charset="0"/>
              <a:buChar char="•"/>
            </a:pPr>
            <a:r>
              <a:rPr lang="en-US" altLang="en-US" dirty="0">
                <a:latin typeface="Arial" panose="020B0604020202020204" pitchFamily="34" charset="0"/>
                <a:cs typeface="Arial" panose="020B0604020202020204" pitchFamily="34" charset="0"/>
              </a:rPr>
              <a:t>Longest continuously-accredited CS program in Canada</a:t>
            </a:r>
            <a:endParaRPr lang="en-CA" altLang="en-US" dirty="0">
              <a:latin typeface="Arial" panose="020B0604020202020204" pitchFamily="34" charset="0"/>
              <a:cs typeface="Arial" panose="020B0604020202020204" pitchFamily="34" charset="0"/>
            </a:endParaRPr>
          </a:p>
          <a:p>
            <a:pPr marL="400050" lvl="1" indent="0">
              <a:spcBef>
                <a:spcPct val="0"/>
              </a:spcBef>
              <a:buFont typeface="Arial" panose="020B0604020202020204" pitchFamily="34" charset="0"/>
              <a:buChar char="•"/>
            </a:pPr>
            <a:endParaRPr lang="en-US" altLang="en-US" dirty="0">
              <a:latin typeface="Arial" panose="020B0604020202020204" pitchFamily="34" charset="0"/>
              <a:cs typeface="Arial" panose="020B0604020202020204" pitchFamily="34" charset="0"/>
            </a:endParaRPr>
          </a:p>
        </p:txBody>
      </p:sp>
      <p:sp>
        <p:nvSpPr>
          <p:cNvPr id="9219" name="Text Placeholder 2">
            <a:extLst>
              <a:ext uri="{FF2B5EF4-FFF2-40B4-BE49-F238E27FC236}">
                <a16:creationId xmlns:a16="http://schemas.microsoft.com/office/drawing/2014/main" id="{740BEFCE-8B17-074D-907A-50EB7FC1D464}"/>
              </a:ext>
            </a:extLst>
          </p:cNvPr>
          <p:cNvSpPr>
            <a:spLocks noGrp="1"/>
          </p:cNvSpPr>
          <p:nvPr>
            <p:ph type="body" sz="quarter" idx="12"/>
          </p:nvPr>
        </p:nvSpPr>
        <p:spPr bwMode="auto">
          <a:xfrm>
            <a:off x="674688" y="733425"/>
            <a:ext cx="7775575" cy="820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r>
              <a:rPr lang="en-US" altLang="en-US" dirty="0">
                <a:latin typeface="Arial" panose="020B0604020202020204" pitchFamily="34" charset="0"/>
                <a:cs typeface="Arial" panose="020B0604020202020204" pitchFamily="34" charset="0"/>
              </a:rPr>
              <a:t>HISTORY</a:t>
            </a:r>
          </a:p>
        </p:txBody>
      </p:sp>
      <p:sp>
        <p:nvSpPr>
          <p:cNvPr id="5" name="Slide Number Placeholder 4">
            <a:extLst>
              <a:ext uri="{FF2B5EF4-FFF2-40B4-BE49-F238E27FC236}">
                <a16:creationId xmlns:a16="http://schemas.microsoft.com/office/drawing/2014/main" id="{E5D0AA8C-5BBB-264D-93EB-5FB943C13C37}"/>
              </a:ext>
            </a:extLst>
          </p:cNvPr>
          <p:cNvSpPr>
            <a:spLocks noGrp="1"/>
          </p:cNvSpPr>
          <p:nvPr>
            <p:ph type="sldNum" sz="quarter" idx="13"/>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endParaRPr lang="en-CA" altLang="en-US" dirty="0">
              <a:solidFill>
                <a:srgbClr val="898989"/>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4987323-CF03-1B4C-A1B0-16A0B082A46D}"/>
              </a:ext>
            </a:extLst>
          </p:cNvPr>
          <p:cNvSpPr>
            <a:spLocks noChangeArrowheads="1"/>
          </p:cNvSpPr>
          <p:nvPr>
            <p:ph type="subTitle" idx="1"/>
          </p:nvPr>
        </p:nvSpPr>
        <p:spPr bwMode="auto">
          <a:xfrm>
            <a:off x="152400" y="1524000"/>
            <a:ext cx="4191000" cy="30480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228600" indent="-228600" algn="l" eaLnBrk="1" hangingPunct="1">
              <a:buFontTx/>
              <a:buChar char="•"/>
            </a:pPr>
            <a:r>
              <a:rPr lang="en-US" altLang="en-US" sz="2400" b="0">
                <a:solidFill>
                  <a:srgbClr val="4C4C4C"/>
                </a:solidFill>
                <a:cs typeface="Tahoma" panose="020B0604030504040204" pitchFamily="34" charset="0"/>
              </a:rPr>
              <a:t>Educational technology</a:t>
            </a:r>
          </a:p>
          <a:p>
            <a:pPr marL="228600" indent="-228600" algn="l" eaLnBrk="1" hangingPunct="1">
              <a:buFontTx/>
              <a:buChar char="•"/>
            </a:pPr>
            <a:r>
              <a:rPr lang="en-US" altLang="en-US" sz="2400" b="0">
                <a:solidFill>
                  <a:srgbClr val="4C4C4C"/>
                </a:solidFill>
                <a:cs typeface="Tahoma" panose="020B0604030504040204" pitchFamily="34" charset="0"/>
              </a:rPr>
              <a:t>Instructional design</a:t>
            </a:r>
          </a:p>
          <a:p>
            <a:pPr marL="228600" indent="-228600" algn="l" eaLnBrk="1" hangingPunct="1">
              <a:buFontTx/>
              <a:buChar char="•"/>
            </a:pPr>
            <a:r>
              <a:rPr lang="en-US" altLang="en-US" sz="2400" b="0">
                <a:solidFill>
                  <a:srgbClr val="4C4C4C"/>
                </a:solidFill>
                <a:cs typeface="Tahoma" panose="020B0604030504040204" pitchFamily="34" charset="0"/>
              </a:rPr>
              <a:t>Assistive technology</a:t>
            </a:r>
          </a:p>
          <a:p>
            <a:pPr marL="228600" indent="-228600" algn="l" eaLnBrk="1" hangingPunct="1">
              <a:buFontTx/>
              <a:buChar char="•"/>
            </a:pPr>
            <a:r>
              <a:rPr lang="en-US" altLang="en-US" sz="2400" b="0">
                <a:solidFill>
                  <a:srgbClr val="4C4C4C"/>
                </a:solidFill>
                <a:cs typeface="Tahoma" panose="020B0604030504040204" pitchFamily="34" charset="0"/>
              </a:rPr>
              <a:t>Electronic learning/</a:t>
            </a:r>
            <a:br>
              <a:rPr lang="en-US" altLang="en-US" sz="2400" b="0">
                <a:solidFill>
                  <a:srgbClr val="4C4C4C"/>
                </a:solidFill>
                <a:cs typeface="Tahoma" panose="020B0604030504040204" pitchFamily="34" charset="0"/>
              </a:rPr>
            </a:br>
            <a:r>
              <a:rPr lang="en-US" altLang="en-US" sz="2400" b="0">
                <a:solidFill>
                  <a:srgbClr val="4C4C4C"/>
                </a:solidFill>
                <a:cs typeface="Tahoma" panose="020B0604030504040204" pitchFamily="34" charset="0"/>
              </a:rPr>
              <a:t>e-learning/online learning</a:t>
            </a:r>
          </a:p>
          <a:p>
            <a:pPr marL="228600" indent="-228600" algn="l" eaLnBrk="1" hangingPunct="1">
              <a:buFontTx/>
              <a:buChar char="•"/>
            </a:pPr>
            <a:r>
              <a:rPr lang="en-US" altLang="en-US" sz="2400" b="0">
                <a:solidFill>
                  <a:srgbClr val="4C4C4C"/>
                </a:solidFill>
                <a:cs typeface="Tahoma" panose="020B0604030504040204" pitchFamily="34" charset="0"/>
              </a:rPr>
              <a:t>Distance education</a:t>
            </a:r>
          </a:p>
          <a:p>
            <a:pPr marL="228600" indent="-228600" algn="l" eaLnBrk="1" hangingPunct="1">
              <a:buFontTx/>
              <a:buChar char="•"/>
            </a:pPr>
            <a:r>
              <a:rPr lang="en-US" altLang="en-US" sz="2400" b="0">
                <a:solidFill>
                  <a:srgbClr val="4C4C4C"/>
                </a:solidFill>
                <a:cs typeface="Tahoma" panose="020B0604030504040204" pitchFamily="34" charset="0"/>
              </a:rPr>
              <a:t>Educational animation</a:t>
            </a:r>
          </a:p>
        </p:txBody>
      </p:sp>
      <p:sp>
        <p:nvSpPr>
          <p:cNvPr id="62467" name="Rectangle 3">
            <a:extLst>
              <a:ext uri="{FF2B5EF4-FFF2-40B4-BE49-F238E27FC236}">
                <a16:creationId xmlns:a16="http://schemas.microsoft.com/office/drawing/2014/main" id="{ECED6F0D-A8F3-0D46-8183-2A2481E43649}"/>
              </a:ext>
            </a:extLst>
          </p:cNvPr>
          <p:cNvSpPr>
            <a:spLocks noChangeArrowheads="1"/>
          </p:cNvSpPr>
          <p:nvPr>
            <p:ph type="ctrTitle"/>
          </p:nvPr>
        </p:nvSpPr>
        <p:spPr bwMode="auto">
          <a:xfrm>
            <a:off x="1143000" y="457200"/>
            <a:ext cx="7772400" cy="6096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Education + CS/IT=</a:t>
            </a:r>
            <a:endParaRPr lang="en-US" altLang="en-US" sz="4000" b="0">
              <a:latin typeface="Arial" panose="020B0604020202020204" pitchFamily="34" charset="0"/>
            </a:endParaRPr>
          </a:p>
        </p:txBody>
      </p:sp>
      <p:sp>
        <p:nvSpPr>
          <p:cNvPr id="62468" name="Rectangle 4">
            <a:extLst>
              <a:ext uri="{FF2B5EF4-FFF2-40B4-BE49-F238E27FC236}">
                <a16:creationId xmlns:a16="http://schemas.microsoft.com/office/drawing/2014/main" id="{366273B8-EB07-674D-983B-6AE40AD3C15D}"/>
              </a:ext>
            </a:extLst>
          </p:cNvPr>
          <p:cNvSpPr>
            <a:spLocks noChangeArrowheads="1"/>
          </p:cNvSpPr>
          <p:nvPr/>
        </p:nvSpPr>
        <p:spPr bwMode="auto">
          <a:xfrm>
            <a:off x="304800" y="5546725"/>
            <a:ext cx="88392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50000"/>
              </a:spcBef>
            </a:pPr>
            <a:r>
              <a:rPr lang="en-US" altLang="en-US">
                <a:solidFill>
                  <a:schemeClr val="bg2"/>
                </a:solidFill>
                <a:latin typeface="Helvetica" pitchFamily="2" charset="0"/>
                <a:cs typeface="Tahoma" panose="020B0604030504040204" pitchFamily="34" charset="0"/>
              </a:rPr>
              <a:t>Pictured above: Assistive speech generating devices for language learners and disabled learners</a:t>
            </a:r>
          </a:p>
          <a:p>
            <a:pPr>
              <a:spcBef>
                <a:spcPct val="50000"/>
              </a:spcBef>
            </a:pPr>
            <a:r>
              <a:rPr lang="en-US" altLang="en-US" sz="1800">
                <a:solidFill>
                  <a:schemeClr val="bg2"/>
                </a:solidFill>
                <a:latin typeface="Helvetica" pitchFamily="2" charset="0"/>
                <a:cs typeface="Tahoma" panose="020B0604030504040204" pitchFamily="34" charset="0"/>
              </a:rPr>
              <a:t>Photo: Spectronicsinoz</a:t>
            </a:r>
          </a:p>
        </p:txBody>
      </p:sp>
      <p:pic>
        <p:nvPicPr>
          <p:cNvPr id="57350" name="Picture 6" descr="assistive learning technologies">
            <a:extLst>
              <a:ext uri="{FF2B5EF4-FFF2-40B4-BE49-F238E27FC236}">
                <a16:creationId xmlns:a16="http://schemas.microsoft.com/office/drawing/2014/main" id="{830F08F1-6604-A442-8EB9-3A2BB4512F0F}"/>
              </a:ext>
            </a:extLst>
          </p:cNvPr>
          <p:cNvPicPr>
            <a:picLocks noChangeAspect="1" noChangeArrowheads="1"/>
          </p:cNvPicPr>
          <p:nvPr/>
        </p:nvPicPr>
        <p:blipFill>
          <a:blip r:embed="rId3"/>
          <a:srcRect/>
          <a:stretch>
            <a:fillRect/>
          </a:stretch>
        </p:blipFill>
        <p:spPr bwMode="auto">
          <a:xfrm>
            <a:off x="4648200" y="1676400"/>
            <a:ext cx="4114800" cy="2741613"/>
          </a:xfrm>
          <a:prstGeom prst="rect">
            <a:avLst/>
          </a:prstGeom>
          <a:noFill/>
          <a:ln w="9525">
            <a:noFill/>
            <a:miter lim="800000"/>
            <a:headEnd/>
            <a:tailEnd/>
          </a:ln>
          <a:effectLst>
            <a:outerShdw blurRad="63500" dist="63500" dir="2700000" algn="ctr" rotWithShape="0">
              <a:srgbClr val="000000">
                <a:alpha val="75000"/>
              </a:srgbClr>
            </a:outerShdw>
          </a:effectLst>
        </p:spPr>
      </p:pic>
    </p:spTree>
    <p:extLst>
      <p:ext uri="{BB962C8B-B14F-4D97-AF65-F5344CB8AC3E}">
        <p14:creationId xmlns:p14="http://schemas.microsoft.com/office/powerpoint/2010/main" val="1945649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E345349F-2141-0F49-8E80-0DEF09B5CA15}"/>
              </a:ext>
            </a:extLst>
          </p:cNvPr>
          <p:cNvSpPr>
            <a:spLocks noChangeArrowheads="1"/>
          </p:cNvSpPr>
          <p:nvPr>
            <p:ph type="subTitle" idx="1"/>
          </p:nvPr>
        </p:nvSpPr>
        <p:spPr bwMode="auto">
          <a:xfrm>
            <a:off x="152400" y="1966913"/>
            <a:ext cx="4191000" cy="30480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228600" indent="-228600" algn="l" eaLnBrk="1" hangingPunct="1">
              <a:buFontTx/>
              <a:buChar char="•"/>
            </a:pPr>
            <a:r>
              <a:rPr lang="en-US" altLang="en-US" sz="2400" b="0">
                <a:solidFill>
                  <a:srgbClr val="4C4C4C"/>
                </a:solidFill>
                <a:cs typeface="Tahoma" panose="020B0604030504040204" pitchFamily="34" charset="0"/>
              </a:rPr>
              <a:t>Management information systems (MIS)</a:t>
            </a:r>
          </a:p>
          <a:p>
            <a:pPr marL="228600" indent="-228600" algn="l" eaLnBrk="1" hangingPunct="1">
              <a:buFontTx/>
              <a:buChar char="•"/>
            </a:pPr>
            <a:r>
              <a:rPr lang="en-US" altLang="en-US" sz="2400" b="0">
                <a:solidFill>
                  <a:srgbClr val="4C4C4C"/>
                </a:solidFill>
                <a:cs typeface="Tahoma" panose="020B0604030504040204" pitchFamily="34" charset="0"/>
              </a:rPr>
              <a:t>Computer information systems (CIS)</a:t>
            </a:r>
          </a:p>
          <a:p>
            <a:pPr marL="228600" indent="-228600" algn="l" eaLnBrk="1" hangingPunct="1">
              <a:buFontTx/>
              <a:buChar char="•"/>
            </a:pPr>
            <a:r>
              <a:rPr lang="en-US" altLang="en-US" sz="2400" b="0">
                <a:solidFill>
                  <a:srgbClr val="4C4C4C"/>
                </a:solidFill>
                <a:cs typeface="Tahoma" panose="020B0604030504040204" pitchFamily="34" charset="0"/>
              </a:rPr>
              <a:t>Database administrator</a:t>
            </a:r>
          </a:p>
          <a:p>
            <a:pPr marL="228600" indent="-228600" algn="l" eaLnBrk="1" hangingPunct="1">
              <a:buFontTx/>
              <a:buChar char="•"/>
            </a:pPr>
            <a:r>
              <a:rPr lang="en-US" altLang="en-US" sz="2400" b="0">
                <a:solidFill>
                  <a:srgbClr val="4C4C4C"/>
                </a:solidFill>
                <a:cs typeface="Tahoma" panose="020B0604030504040204" pitchFamily="34" charset="0"/>
              </a:rPr>
              <a:t>Network administrator</a:t>
            </a:r>
          </a:p>
          <a:p>
            <a:pPr marL="228600" indent="-228600" algn="l" eaLnBrk="1" hangingPunct="1">
              <a:buFontTx/>
              <a:buChar char="•"/>
            </a:pPr>
            <a:r>
              <a:rPr lang="en-US" altLang="en-US" sz="2400" b="0">
                <a:solidFill>
                  <a:srgbClr val="4C4C4C"/>
                </a:solidFill>
                <a:cs typeface="Tahoma" panose="020B0604030504040204" pitchFamily="34" charset="0"/>
              </a:rPr>
              <a:t>IT Portfolio Management</a:t>
            </a:r>
            <a:endParaRPr lang="en-US" altLang="en-US" sz="2400" b="0">
              <a:solidFill>
                <a:srgbClr val="4C4C4C"/>
              </a:solidFill>
            </a:endParaRPr>
          </a:p>
        </p:txBody>
      </p:sp>
      <p:sp>
        <p:nvSpPr>
          <p:cNvPr id="64515" name="Rectangle 3">
            <a:extLst>
              <a:ext uri="{FF2B5EF4-FFF2-40B4-BE49-F238E27FC236}">
                <a16:creationId xmlns:a16="http://schemas.microsoft.com/office/drawing/2014/main" id="{45944205-CD8F-2146-943B-3C14AD63839B}"/>
              </a:ext>
            </a:extLst>
          </p:cNvPr>
          <p:cNvSpPr>
            <a:spLocks noChangeArrowheads="1"/>
          </p:cNvSpPr>
          <p:nvPr>
            <p:ph type="ctrTitle"/>
          </p:nvPr>
        </p:nvSpPr>
        <p:spPr bwMode="auto">
          <a:xfrm>
            <a:off x="1143000" y="457200"/>
            <a:ext cx="7772400" cy="6096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Business + CS/IT=</a:t>
            </a:r>
            <a:endParaRPr lang="en-US" altLang="en-US" sz="4000" b="0">
              <a:latin typeface="Arial" panose="020B0604020202020204" pitchFamily="34" charset="0"/>
            </a:endParaRPr>
          </a:p>
        </p:txBody>
      </p:sp>
      <p:pic>
        <p:nvPicPr>
          <p:cNvPr id="59399" name="Picture 1029" descr="MIS">
            <a:extLst>
              <a:ext uri="{FF2B5EF4-FFF2-40B4-BE49-F238E27FC236}">
                <a16:creationId xmlns:a16="http://schemas.microsoft.com/office/drawing/2014/main" id="{2D29BD98-3026-3341-9DBF-49DE306AA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119313"/>
            <a:ext cx="4057650" cy="3062287"/>
          </a:xfrm>
          <a:prstGeom prst="rect">
            <a:avLst/>
          </a:prstGeom>
          <a:noFill/>
          <a:ln>
            <a:noFill/>
          </a:ln>
          <a:effectLst>
            <a:outerShdw dist="63500" dir="2700000" algn="ctr" rotWithShape="0">
              <a:srgbClr val="808080">
                <a:alpha val="7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862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a:extLst>
              <a:ext uri="{FF2B5EF4-FFF2-40B4-BE49-F238E27FC236}">
                <a16:creationId xmlns:a16="http://schemas.microsoft.com/office/drawing/2014/main" id="{AD9B362C-B35B-0646-8E1E-4E93E9F6E3A8}"/>
              </a:ext>
            </a:extLst>
          </p:cNvPr>
          <p:cNvSpPr>
            <a:spLocks noChangeArrowheads="1"/>
          </p:cNvSpPr>
          <p:nvPr>
            <p:ph type="subTitle" idx="1"/>
          </p:nvPr>
        </p:nvSpPr>
        <p:spPr bwMode="auto">
          <a:xfrm>
            <a:off x="152400" y="1447800"/>
            <a:ext cx="8839200" cy="5257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228600" indent="-228600" algn="l" eaLnBrk="1" hangingPunct="1"/>
            <a:r>
              <a:rPr lang="en-US" altLang="en-US" sz="3200">
                <a:solidFill>
                  <a:srgbClr val="FF8000"/>
                </a:solidFill>
              </a:rPr>
              <a:t>Think about your interests.</a:t>
            </a:r>
          </a:p>
          <a:p>
            <a:pPr marL="228600" indent="-228600" algn="l" eaLnBrk="1" hangingPunct="1"/>
            <a:endParaRPr lang="en-US" altLang="en-US" sz="3200">
              <a:solidFill>
                <a:srgbClr val="FF8000"/>
              </a:solidFill>
            </a:endParaRPr>
          </a:p>
          <a:p>
            <a:pPr marL="228600" indent="-228600" algn="l" eaLnBrk="1" hangingPunct="1"/>
            <a:endParaRPr lang="en-US" altLang="en-US" sz="3200">
              <a:solidFill>
                <a:srgbClr val="FF8000"/>
              </a:solidFill>
            </a:endParaRPr>
          </a:p>
          <a:p>
            <a:pPr marL="228600" indent="-228600" algn="l" eaLnBrk="1" hangingPunct="1"/>
            <a:endParaRPr lang="en-US" altLang="en-US" sz="3200">
              <a:solidFill>
                <a:srgbClr val="FF8000"/>
              </a:solidFill>
            </a:endParaRPr>
          </a:p>
          <a:p>
            <a:pPr marL="228600" indent="-228600" algn="l" eaLnBrk="1" hangingPunct="1"/>
            <a:r>
              <a:rPr lang="en-US" altLang="en-US" sz="3200">
                <a:solidFill>
                  <a:srgbClr val="FF8000"/>
                </a:solidFill>
              </a:rPr>
              <a:t>Learn how </a:t>
            </a:r>
            <a:r>
              <a:rPr lang="en-US" altLang="en-US" sz="3200">
                <a:solidFill>
                  <a:srgbClr val="4C4C4C"/>
                </a:solidFill>
              </a:rPr>
              <a:t>your interests + CS/IT =</a:t>
            </a:r>
            <a:br>
              <a:rPr lang="en-US" altLang="en-US" sz="3200">
                <a:solidFill>
                  <a:srgbClr val="4C4C4C"/>
                </a:solidFill>
              </a:rPr>
            </a:br>
            <a:r>
              <a:rPr lang="en-US" altLang="en-US" sz="3200">
                <a:solidFill>
                  <a:srgbClr val="4C4C4C"/>
                </a:solidFill>
              </a:rPr>
              <a:t>more job opportunities and more money</a:t>
            </a:r>
          </a:p>
        </p:txBody>
      </p:sp>
      <p:sp>
        <p:nvSpPr>
          <p:cNvPr id="66563" name="Rectangle 1027">
            <a:extLst>
              <a:ext uri="{FF2B5EF4-FFF2-40B4-BE49-F238E27FC236}">
                <a16:creationId xmlns:a16="http://schemas.microsoft.com/office/drawing/2014/main" id="{369EEB51-9157-D540-9979-99155CA2A90D}"/>
              </a:ext>
            </a:extLst>
          </p:cNvPr>
          <p:cNvSpPr>
            <a:spLocks noChangeArrowheads="1"/>
          </p:cNvSpPr>
          <p:nvPr>
            <p:ph type="ctrTitle"/>
          </p:nvPr>
        </p:nvSpPr>
        <p:spPr bwMode="auto">
          <a:xfrm>
            <a:off x="1143000" y="457200"/>
            <a:ext cx="7772400" cy="685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Here’s some advice…</a:t>
            </a:r>
            <a:endParaRPr lang="en-US" altLang="en-US" sz="4000" b="0">
              <a:latin typeface="Arial" panose="020B0604020202020204" pitchFamily="34" charset="0"/>
            </a:endParaRPr>
          </a:p>
        </p:txBody>
      </p:sp>
      <p:sp>
        <p:nvSpPr>
          <p:cNvPr id="6" name="Cloud Callout 5">
            <a:extLst>
              <a:ext uri="{FF2B5EF4-FFF2-40B4-BE49-F238E27FC236}">
                <a16:creationId xmlns:a16="http://schemas.microsoft.com/office/drawing/2014/main" id="{36663693-B9DC-DF45-BD22-7F2D7CC7C325}"/>
              </a:ext>
            </a:extLst>
          </p:cNvPr>
          <p:cNvSpPr>
            <a:spLocks noChangeArrowheads="1"/>
          </p:cNvSpPr>
          <p:nvPr/>
        </p:nvSpPr>
        <p:spPr bwMode="auto">
          <a:xfrm>
            <a:off x="1524000" y="2514600"/>
            <a:ext cx="1524000" cy="1066800"/>
          </a:xfrm>
          <a:prstGeom prst="cloudCallout">
            <a:avLst>
              <a:gd name="adj1" fmla="val -51356"/>
              <a:gd name="adj2" fmla="val -78722"/>
            </a:avLst>
          </a:prstGeom>
          <a:solidFill>
            <a:schemeClr val="accent1"/>
          </a:solidFill>
          <a:ln w="25400" algn="ctr">
            <a:solidFill>
              <a:srgbClr val="89A4A7"/>
            </a:solidFill>
            <a:round/>
            <a:headEnd/>
            <a:tailEnd/>
          </a:ln>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8" name="Cloud Callout 7">
            <a:extLst>
              <a:ext uri="{FF2B5EF4-FFF2-40B4-BE49-F238E27FC236}">
                <a16:creationId xmlns:a16="http://schemas.microsoft.com/office/drawing/2014/main" id="{13784F4C-3E8E-4E49-BB97-A4F43AF001CB}"/>
              </a:ext>
            </a:extLst>
          </p:cNvPr>
          <p:cNvSpPr>
            <a:spLocks noChangeArrowheads="1"/>
          </p:cNvSpPr>
          <p:nvPr/>
        </p:nvSpPr>
        <p:spPr bwMode="auto">
          <a:xfrm>
            <a:off x="3581400" y="2438400"/>
            <a:ext cx="1371600" cy="1066800"/>
          </a:xfrm>
          <a:prstGeom prst="cloudCallout">
            <a:avLst>
              <a:gd name="adj1" fmla="val 76042"/>
              <a:gd name="adj2" fmla="val -29764"/>
            </a:avLst>
          </a:prstGeom>
          <a:solidFill>
            <a:schemeClr val="accent1"/>
          </a:solidFill>
          <a:ln w="25400" algn="ctr">
            <a:solidFill>
              <a:srgbClr val="89A4A7"/>
            </a:solidFill>
            <a:round/>
            <a:headEnd/>
            <a:tailEnd/>
          </a:ln>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66566" name="TextBox 8">
            <a:extLst>
              <a:ext uri="{FF2B5EF4-FFF2-40B4-BE49-F238E27FC236}">
                <a16:creationId xmlns:a16="http://schemas.microsoft.com/office/drawing/2014/main" id="{754E8371-813D-8845-807C-9D8FC0B390C5}"/>
              </a:ext>
            </a:extLst>
          </p:cNvPr>
          <p:cNvSpPr txBox="1">
            <a:spLocks noChangeArrowheads="1"/>
          </p:cNvSpPr>
          <p:nvPr/>
        </p:nvSpPr>
        <p:spPr bwMode="auto">
          <a:xfrm>
            <a:off x="1600200" y="2667000"/>
            <a:ext cx="1371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b="1">
                <a:latin typeface="Tahoma" panose="020B0604030504040204" pitchFamily="34" charset="0"/>
                <a:cs typeface="Tahoma" panose="020B0604030504040204" pitchFamily="34" charset="0"/>
              </a:rPr>
              <a:t>Health!</a:t>
            </a:r>
          </a:p>
          <a:p>
            <a:pPr algn="ctr"/>
            <a:r>
              <a:rPr lang="en-US" altLang="en-US" sz="2000" b="1">
                <a:latin typeface="Tahoma" panose="020B0604030504040204" pitchFamily="34" charset="0"/>
                <a:cs typeface="Tahoma" panose="020B0604030504040204" pitchFamily="34" charset="0"/>
              </a:rPr>
              <a:t>Biology!</a:t>
            </a:r>
          </a:p>
        </p:txBody>
      </p:sp>
      <p:sp>
        <p:nvSpPr>
          <p:cNvPr id="66567" name="TextBox 9">
            <a:extLst>
              <a:ext uri="{FF2B5EF4-FFF2-40B4-BE49-F238E27FC236}">
                <a16:creationId xmlns:a16="http://schemas.microsoft.com/office/drawing/2014/main" id="{91D16887-8B9D-EB4D-B436-0EE46FB89FAC}"/>
              </a:ext>
            </a:extLst>
          </p:cNvPr>
          <p:cNvSpPr txBox="1">
            <a:spLocks noChangeArrowheads="1"/>
          </p:cNvSpPr>
          <p:nvPr/>
        </p:nvSpPr>
        <p:spPr bwMode="auto">
          <a:xfrm>
            <a:off x="3657600" y="2514600"/>
            <a:ext cx="121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b="1">
                <a:latin typeface="Tahoma" panose="020B0604030504040204" pitchFamily="34" charset="0"/>
                <a:cs typeface="Tahoma" panose="020B0604030504040204" pitchFamily="34" charset="0"/>
              </a:rPr>
              <a:t>Art!  Music!</a:t>
            </a:r>
          </a:p>
        </p:txBody>
      </p:sp>
      <p:sp>
        <p:nvSpPr>
          <p:cNvPr id="11" name="Cloud Callout 10">
            <a:extLst>
              <a:ext uri="{FF2B5EF4-FFF2-40B4-BE49-F238E27FC236}">
                <a16:creationId xmlns:a16="http://schemas.microsoft.com/office/drawing/2014/main" id="{8E98C937-9785-CC4B-B544-3F416A8556CD}"/>
              </a:ext>
            </a:extLst>
          </p:cNvPr>
          <p:cNvSpPr>
            <a:spLocks noChangeArrowheads="1"/>
          </p:cNvSpPr>
          <p:nvPr/>
        </p:nvSpPr>
        <p:spPr bwMode="auto">
          <a:xfrm>
            <a:off x="5562600" y="2209800"/>
            <a:ext cx="2514600" cy="1143000"/>
          </a:xfrm>
          <a:prstGeom prst="cloudCallout">
            <a:avLst>
              <a:gd name="adj1" fmla="val -47981"/>
              <a:gd name="adj2" fmla="val 70556"/>
            </a:avLst>
          </a:prstGeom>
          <a:solidFill>
            <a:schemeClr val="accent1"/>
          </a:solidFill>
          <a:ln w="25400" algn="ctr">
            <a:solidFill>
              <a:srgbClr val="89A4A7"/>
            </a:solidFill>
            <a:round/>
            <a:headEnd/>
            <a:tailEnd/>
          </a:ln>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66569" name="TextBox 11">
            <a:extLst>
              <a:ext uri="{FF2B5EF4-FFF2-40B4-BE49-F238E27FC236}">
                <a16:creationId xmlns:a16="http://schemas.microsoft.com/office/drawing/2014/main" id="{96B08FB2-1004-0840-A6C3-C049FC5D34B6}"/>
              </a:ext>
            </a:extLst>
          </p:cNvPr>
          <p:cNvSpPr txBox="1">
            <a:spLocks noChangeArrowheads="1"/>
          </p:cNvSpPr>
          <p:nvPr/>
        </p:nvSpPr>
        <p:spPr bwMode="auto">
          <a:xfrm>
            <a:off x="5867400" y="2362200"/>
            <a:ext cx="1905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b="1">
                <a:latin typeface="Tahoma" panose="020B0604030504040204" pitchFamily="34" charset="0"/>
                <a:cs typeface="Tahoma" panose="020B0604030504040204" pitchFamily="34" charset="0"/>
              </a:rPr>
              <a:t>Sports!</a:t>
            </a:r>
          </a:p>
          <a:p>
            <a:pPr algn="ctr"/>
            <a:r>
              <a:rPr lang="en-US" altLang="en-US" sz="2000" b="1">
                <a:latin typeface="Tahoma" panose="020B0604030504040204" pitchFamily="34" charset="0"/>
                <a:cs typeface="Tahoma" panose="020B0604030504040204" pitchFamily="34" charset="0"/>
              </a:rPr>
              <a:t>Recreation!</a:t>
            </a:r>
          </a:p>
        </p:txBody>
      </p:sp>
      <p:sp>
        <p:nvSpPr>
          <p:cNvPr id="14" name="Rectangular Callout 13">
            <a:extLst>
              <a:ext uri="{FF2B5EF4-FFF2-40B4-BE49-F238E27FC236}">
                <a16:creationId xmlns:a16="http://schemas.microsoft.com/office/drawing/2014/main" id="{C6E5AF6D-7B01-FC43-9EE2-CF7A1AD3CEB6}"/>
              </a:ext>
            </a:extLst>
          </p:cNvPr>
          <p:cNvSpPr>
            <a:spLocks noChangeArrowheads="1"/>
          </p:cNvSpPr>
          <p:nvPr/>
        </p:nvSpPr>
        <p:spPr bwMode="auto">
          <a:xfrm>
            <a:off x="381000" y="5334000"/>
            <a:ext cx="2209800" cy="1143000"/>
          </a:xfrm>
          <a:prstGeom prst="wedgeRectCallout">
            <a:avLst>
              <a:gd name="adj1" fmla="val 31032"/>
              <a:gd name="adj2" fmla="val -75417"/>
            </a:avLst>
          </a:prstGeom>
          <a:solidFill>
            <a:schemeClr val="accent1"/>
          </a:solidFill>
          <a:ln w="25400" algn="ctr">
            <a:solidFill>
              <a:srgbClr val="89A4A7"/>
            </a:solidFill>
            <a:miter lim="800000"/>
            <a:headEnd/>
            <a:tailEnd/>
          </a:ln>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5" name="Rectangular Callout 14">
            <a:extLst>
              <a:ext uri="{FF2B5EF4-FFF2-40B4-BE49-F238E27FC236}">
                <a16:creationId xmlns:a16="http://schemas.microsoft.com/office/drawing/2014/main" id="{39BD13CE-25A2-464A-9667-F8362BCB342F}"/>
              </a:ext>
            </a:extLst>
          </p:cNvPr>
          <p:cNvSpPr>
            <a:spLocks noChangeArrowheads="1"/>
          </p:cNvSpPr>
          <p:nvPr/>
        </p:nvSpPr>
        <p:spPr bwMode="auto">
          <a:xfrm>
            <a:off x="3048000" y="5029200"/>
            <a:ext cx="2590800" cy="1066800"/>
          </a:xfrm>
          <a:prstGeom prst="wedgeRectCallout">
            <a:avLst>
              <a:gd name="adj1" fmla="val -37745"/>
              <a:gd name="adj2" fmla="val 85861"/>
            </a:avLst>
          </a:prstGeom>
          <a:solidFill>
            <a:schemeClr val="accent1"/>
          </a:solidFill>
          <a:ln w="25400" algn="ctr">
            <a:solidFill>
              <a:srgbClr val="89A4A7"/>
            </a:solidFill>
            <a:miter lim="800000"/>
            <a:headEnd/>
            <a:tailEnd/>
          </a:ln>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6" name="Rectangular Callout 15">
            <a:extLst>
              <a:ext uri="{FF2B5EF4-FFF2-40B4-BE49-F238E27FC236}">
                <a16:creationId xmlns:a16="http://schemas.microsoft.com/office/drawing/2014/main" id="{A9A5776F-74AD-F04E-8D70-0EA2E357155F}"/>
              </a:ext>
            </a:extLst>
          </p:cNvPr>
          <p:cNvSpPr>
            <a:spLocks noChangeArrowheads="1"/>
          </p:cNvSpPr>
          <p:nvPr/>
        </p:nvSpPr>
        <p:spPr bwMode="auto">
          <a:xfrm>
            <a:off x="6553200" y="5181600"/>
            <a:ext cx="2057400" cy="1219200"/>
          </a:xfrm>
          <a:prstGeom prst="wedgeRectCallout">
            <a:avLst>
              <a:gd name="adj1" fmla="val -70912"/>
              <a:gd name="adj2" fmla="val -62370"/>
            </a:avLst>
          </a:prstGeom>
          <a:solidFill>
            <a:schemeClr val="accent1"/>
          </a:solidFill>
          <a:ln w="25400" algn="ctr">
            <a:solidFill>
              <a:srgbClr val="89A4A7"/>
            </a:solidFill>
            <a:miter lim="800000"/>
            <a:headEnd/>
            <a:tailEnd/>
          </a:ln>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66573" name="TextBox 16">
            <a:extLst>
              <a:ext uri="{FF2B5EF4-FFF2-40B4-BE49-F238E27FC236}">
                <a16:creationId xmlns:a16="http://schemas.microsoft.com/office/drawing/2014/main" id="{9EB0D86F-5104-3940-AA61-747821332F5E}"/>
              </a:ext>
            </a:extLst>
          </p:cNvPr>
          <p:cNvSpPr txBox="1">
            <a:spLocks noChangeArrowheads="1"/>
          </p:cNvSpPr>
          <p:nvPr/>
        </p:nvSpPr>
        <p:spPr bwMode="auto">
          <a:xfrm>
            <a:off x="304800" y="5384800"/>
            <a:ext cx="2438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b="1">
                <a:latin typeface="Tahoma" panose="020B0604030504040204" pitchFamily="34" charset="0"/>
                <a:cs typeface="Tahoma" panose="020B0604030504040204" pitchFamily="34" charset="0"/>
              </a:rPr>
              <a:t>Health Informatics! Bioinformatics!</a:t>
            </a:r>
          </a:p>
        </p:txBody>
      </p:sp>
      <p:sp>
        <p:nvSpPr>
          <p:cNvPr id="66574" name="TextBox 17">
            <a:extLst>
              <a:ext uri="{FF2B5EF4-FFF2-40B4-BE49-F238E27FC236}">
                <a16:creationId xmlns:a16="http://schemas.microsoft.com/office/drawing/2014/main" id="{9DAAC6BB-63A3-D841-BD15-E1D26EC1E2B1}"/>
              </a:ext>
            </a:extLst>
          </p:cNvPr>
          <p:cNvSpPr txBox="1">
            <a:spLocks noChangeArrowheads="1"/>
          </p:cNvSpPr>
          <p:nvPr/>
        </p:nvSpPr>
        <p:spPr bwMode="auto">
          <a:xfrm>
            <a:off x="2971800" y="5170488"/>
            <a:ext cx="2743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b="1">
                <a:latin typeface="Tahoma" panose="020B0604030504040204" pitchFamily="34" charset="0"/>
                <a:cs typeface="Tahoma" panose="020B0604030504040204" pitchFamily="34" charset="0"/>
              </a:rPr>
              <a:t>Graphic Design!</a:t>
            </a:r>
          </a:p>
          <a:p>
            <a:pPr algn="ctr"/>
            <a:r>
              <a:rPr lang="en-US" altLang="en-US" sz="2000" b="1">
                <a:latin typeface="Tahoma" panose="020B0604030504040204" pitchFamily="34" charset="0"/>
                <a:cs typeface="Tahoma" panose="020B0604030504040204" pitchFamily="34" charset="0"/>
              </a:rPr>
              <a:t>Audio Engineering!</a:t>
            </a:r>
          </a:p>
          <a:p>
            <a:pPr algn="ctr"/>
            <a:endParaRPr lang="en-US" altLang="en-US" b="1">
              <a:latin typeface="Book Antiqua" panose="02040602050305030304" pitchFamily="18" charset="0"/>
              <a:cs typeface="Tahoma" panose="020B0604030504040204" pitchFamily="34" charset="0"/>
            </a:endParaRPr>
          </a:p>
        </p:txBody>
      </p:sp>
      <p:sp>
        <p:nvSpPr>
          <p:cNvPr id="66575" name="TextBox 18">
            <a:extLst>
              <a:ext uri="{FF2B5EF4-FFF2-40B4-BE49-F238E27FC236}">
                <a16:creationId xmlns:a16="http://schemas.microsoft.com/office/drawing/2014/main" id="{84A29941-557B-D044-B09F-5112B41EBC7F}"/>
              </a:ext>
            </a:extLst>
          </p:cNvPr>
          <p:cNvSpPr txBox="1">
            <a:spLocks noChangeArrowheads="1"/>
          </p:cNvSpPr>
          <p:nvPr/>
        </p:nvSpPr>
        <p:spPr bwMode="auto">
          <a:xfrm>
            <a:off x="6629400" y="5257800"/>
            <a:ext cx="1981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US" sz="2000" b="1">
                <a:latin typeface="Tahoma" panose="020B0604030504040204" pitchFamily="34" charset="0"/>
                <a:cs typeface="Tahoma" panose="020B0604030504040204" pitchFamily="34" charset="0"/>
              </a:rPr>
              <a:t>Sports / Recreation Informatics!</a:t>
            </a:r>
          </a:p>
        </p:txBody>
      </p:sp>
    </p:spTree>
    <p:extLst>
      <p:ext uri="{BB962C8B-B14F-4D97-AF65-F5344CB8AC3E}">
        <p14:creationId xmlns:p14="http://schemas.microsoft.com/office/powerpoint/2010/main" val="344776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B8CD1EB-3FB2-B241-9820-77E14BF0B63B}"/>
              </a:ext>
            </a:extLst>
          </p:cNvPr>
          <p:cNvSpPr>
            <a:spLocks noGrp="1" noChangeArrowheads="1"/>
          </p:cNvSpPr>
          <p:nvPr>
            <p:ph type="subTitle" idx="1"/>
          </p:nvPr>
        </p:nvSpPr>
        <p:spPr bwMode="auto">
          <a:xfrm>
            <a:off x="152400" y="1447800"/>
            <a:ext cx="8763000" cy="35814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marL="228600" indent="-228600" algn="l" eaLnBrk="1" hangingPunct="1">
              <a:spcBef>
                <a:spcPct val="0"/>
              </a:spcBef>
              <a:buFontTx/>
              <a:buChar char="•"/>
            </a:pPr>
            <a:r>
              <a:rPr lang="en-US" altLang="en-US" sz="3200">
                <a:solidFill>
                  <a:srgbClr val="4C4C4C"/>
                </a:solidFill>
                <a:cs typeface="Tahoma" panose="020B0604030504040204" pitchFamily="34" charset="0"/>
              </a:rPr>
              <a:t>camps, clubs &amp; competitions</a:t>
            </a:r>
          </a:p>
          <a:p>
            <a:pPr marL="228600" indent="-228600" algn="l" eaLnBrk="1" hangingPunct="1">
              <a:spcBef>
                <a:spcPct val="0"/>
              </a:spcBef>
              <a:buFontTx/>
              <a:buChar char="•"/>
            </a:pPr>
            <a:r>
              <a:rPr lang="en-US" altLang="en-US" sz="3200">
                <a:solidFill>
                  <a:srgbClr val="4C4C4C"/>
                </a:solidFill>
                <a:cs typeface="Tahoma" panose="020B0604030504040204" pitchFamily="34" charset="0"/>
              </a:rPr>
              <a:t>online programs &amp; classes</a:t>
            </a:r>
          </a:p>
          <a:p>
            <a:pPr marL="228600" indent="-228600" algn="l" eaLnBrk="1" hangingPunct="1">
              <a:spcBef>
                <a:spcPct val="0"/>
              </a:spcBef>
              <a:buFontTx/>
              <a:buChar char="•"/>
            </a:pPr>
            <a:r>
              <a:rPr lang="en-US" altLang="en-US" sz="3200">
                <a:solidFill>
                  <a:srgbClr val="4C4C4C"/>
                </a:solidFill>
                <a:cs typeface="Tahoma" panose="020B0604030504040204" pitchFamily="34" charset="0"/>
              </a:rPr>
              <a:t>virtual Web experiences </a:t>
            </a:r>
          </a:p>
          <a:p>
            <a:pPr marL="228600" indent="-228600" algn="l" eaLnBrk="1" hangingPunct="1">
              <a:spcBef>
                <a:spcPct val="0"/>
              </a:spcBef>
              <a:buFontTx/>
              <a:buChar char="•"/>
            </a:pPr>
            <a:r>
              <a:rPr lang="en-US" altLang="en-US" sz="3200">
                <a:solidFill>
                  <a:srgbClr val="4C4C4C"/>
                </a:solidFill>
                <a:cs typeface="Tahoma" panose="020B0604030504040204" pitchFamily="34" charset="0"/>
              </a:rPr>
              <a:t>programmable devices</a:t>
            </a:r>
            <a:endParaRPr lang="en-US" altLang="en-US" sz="3200">
              <a:solidFill>
                <a:srgbClr val="4C4C4C"/>
              </a:solidFill>
              <a:effectLst>
                <a:outerShdw blurRad="38100" dist="38100" dir="2700000" algn="tl">
                  <a:srgbClr val="C0C0C0"/>
                </a:outerShdw>
              </a:effectLst>
              <a:cs typeface="Tahoma" panose="020B0604030504040204" pitchFamily="34" charset="0"/>
            </a:endParaRPr>
          </a:p>
          <a:p>
            <a:pPr marL="623888" lvl="1" indent="60325" algn="l" eaLnBrk="1" hangingPunct="1">
              <a:spcBef>
                <a:spcPct val="0"/>
              </a:spcBef>
              <a:buFontTx/>
              <a:buNone/>
            </a:pPr>
            <a:endParaRPr lang="en-US" altLang="en-US" sz="3200" b="1">
              <a:solidFill>
                <a:srgbClr val="4C4C4C"/>
              </a:solidFill>
              <a:cs typeface="Tahoma" panose="020B0604030504040204" pitchFamily="34" charset="0"/>
            </a:endParaRPr>
          </a:p>
        </p:txBody>
      </p:sp>
      <p:sp>
        <p:nvSpPr>
          <p:cNvPr id="68611" name="Rectangle 3">
            <a:extLst>
              <a:ext uri="{FF2B5EF4-FFF2-40B4-BE49-F238E27FC236}">
                <a16:creationId xmlns:a16="http://schemas.microsoft.com/office/drawing/2014/main" id="{DC9D93AB-F4A0-CF4A-894C-A715D638EBCD}"/>
              </a:ext>
            </a:extLst>
          </p:cNvPr>
          <p:cNvSpPr>
            <a:spLocks noChangeArrowheads="1"/>
          </p:cNvSpPr>
          <p:nvPr>
            <p:ph type="ctrTitle"/>
          </p:nvPr>
        </p:nvSpPr>
        <p:spPr bwMode="auto">
          <a:xfrm>
            <a:off x="1143000" y="457200"/>
            <a:ext cx="7772400" cy="685800"/>
          </a:xfrm>
          <a:solidFill>
            <a:srgbClr val="FFFFFF"/>
          </a:solidFill>
          <a:ln>
            <a:solidFill>
              <a:schemeClr val="bg1"/>
            </a:solidFill>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en-US"/>
              <a:t>Learn more!</a:t>
            </a:r>
            <a:endParaRPr lang="en-US" altLang="en-US" sz="4000" b="0">
              <a:latin typeface="Arial" panose="020B0604020202020204" pitchFamily="34" charset="0"/>
            </a:endParaRPr>
          </a:p>
        </p:txBody>
      </p:sp>
    </p:spTree>
    <p:extLst>
      <p:ext uri="{BB962C8B-B14F-4D97-AF65-F5344CB8AC3E}">
        <p14:creationId xmlns:p14="http://schemas.microsoft.com/office/powerpoint/2010/main" val="1028117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Placeholder 1">
            <a:extLst>
              <a:ext uri="{FF2B5EF4-FFF2-40B4-BE49-F238E27FC236}">
                <a16:creationId xmlns:a16="http://schemas.microsoft.com/office/drawing/2014/main" id="{27DC7270-BA37-5A4C-A0A0-1881DA206B8F}"/>
              </a:ext>
            </a:extLst>
          </p:cNvPr>
          <p:cNvSpPr>
            <a:spLocks noGrp="1"/>
          </p:cNvSpPr>
          <p:nvPr>
            <p:ph type="body" sz="quarter" idx="11"/>
          </p:nvPr>
        </p:nvSpPr>
        <p:spPr bwMode="auto">
          <a:xfrm>
            <a:off x="674688" y="1800225"/>
            <a:ext cx="7775575" cy="3917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spcBef>
                <a:spcPct val="0"/>
              </a:spcBef>
              <a:buFont typeface="Arial" panose="020B0604020202020204" pitchFamily="34" charset="0"/>
              <a:buChar char="•"/>
            </a:pPr>
            <a:endParaRPr lang="en-US" altLang="en-US" dirty="0">
              <a:latin typeface="Arial" panose="020B0604020202020204" pitchFamily="34" charset="0"/>
              <a:cs typeface="Arial" panose="020B0604020202020204" pitchFamily="34" charset="0"/>
            </a:endParaRPr>
          </a:p>
        </p:txBody>
      </p:sp>
      <p:sp>
        <p:nvSpPr>
          <p:cNvPr id="10243" name="Text Placeholder 2">
            <a:extLst>
              <a:ext uri="{FF2B5EF4-FFF2-40B4-BE49-F238E27FC236}">
                <a16:creationId xmlns:a16="http://schemas.microsoft.com/office/drawing/2014/main" id="{F08DCB26-2176-384A-84C9-8C2B99707307}"/>
              </a:ext>
            </a:extLst>
          </p:cNvPr>
          <p:cNvSpPr>
            <a:spLocks noGrp="1"/>
          </p:cNvSpPr>
          <p:nvPr>
            <p:ph type="body" sz="quarter" idx="12"/>
          </p:nvPr>
        </p:nvSpPr>
        <p:spPr bwMode="auto">
          <a:xfrm>
            <a:off x="674688" y="733425"/>
            <a:ext cx="7775575" cy="820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r>
              <a:rPr lang="en-US" altLang="en-US" dirty="0">
                <a:latin typeface="Arial" panose="020B0604020202020204" pitchFamily="34" charset="0"/>
                <a:cs typeface="Arial" panose="020B0604020202020204" pitchFamily="34" charset="0"/>
              </a:rPr>
              <a:t>HISTORY</a:t>
            </a:r>
          </a:p>
        </p:txBody>
      </p:sp>
      <p:sp>
        <p:nvSpPr>
          <p:cNvPr id="5" name="Slide Number Placeholder 4">
            <a:extLst>
              <a:ext uri="{FF2B5EF4-FFF2-40B4-BE49-F238E27FC236}">
                <a16:creationId xmlns:a16="http://schemas.microsoft.com/office/drawing/2014/main" id="{331F8D57-7BCF-FC4E-81E3-6B7F56984058}"/>
              </a:ext>
            </a:extLst>
          </p:cNvPr>
          <p:cNvSpPr>
            <a:spLocks noGrp="1"/>
          </p:cNvSpPr>
          <p:nvPr>
            <p:ph type="sldNum" sz="quarter" idx="13"/>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B33B37B-743A-B14A-BABD-88D7F3256BBC}" type="slidenum">
              <a:rPr lang="en-CA" altLang="en-US">
                <a:solidFill>
                  <a:srgbClr val="898989"/>
                </a:solidFill>
                <a:latin typeface="Arial" panose="020B0604020202020204" pitchFamily="34" charset="0"/>
              </a:rPr>
              <a:pPr/>
              <a:t>4</a:t>
            </a:fld>
            <a:endParaRPr lang="en-CA" altLang="en-US">
              <a:solidFill>
                <a:srgbClr val="898989"/>
              </a:solidFill>
              <a:latin typeface="Arial" panose="020B0604020202020204" pitchFamily="34" charset="0"/>
            </a:endParaRPr>
          </a:p>
        </p:txBody>
      </p:sp>
      <p:pic>
        <p:nvPicPr>
          <p:cNvPr id="7" name="Picture 6">
            <a:extLst>
              <a:ext uri="{FF2B5EF4-FFF2-40B4-BE49-F238E27FC236}">
                <a16:creationId xmlns:a16="http://schemas.microsoft.com/office/drawing/2014/main" id="{3DA02E80-C34E-6741-9F2B-CC53E2B10ADC}"/>
              </a:ext>
            </a:extLst>
          </p:cNvPr>
          <p:cNvPicPr>
            <a:picLocks noChangeAspect="1"/>
          </p:cNvPicPr>
          <p:nvPr/>
        </p:nvPicPr>
        <p:blipFill>
          <a:blip r:embed="rId2"/>
          <a:stretch>
            <a:fillRect/>
          </a:stretch>
        </p:blipFill>
        <p:spPr>
          <a:xfrm>
            <a:off x="674688" y="1800225"/>
            <a:ext cx="4279900" cy="3924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E7D21D-A5F5-BF40-83B6-5104602D0FC9}"/>
              </a:ext>
            </a:extLst>
          </p:cNvPr>
          <p:cNvSpPr>
            <a:spLocks noGrp="1"/>
          </p:cNvSpPr>
          <p:nvPr>
            <p:ph type="body" sz="quarter" idx="11"/>
          </p:nvPr>
        </p:nvSpPr>
        <p:spPr/>
        <p:txBody>
          <a:bodyPr/>
          <a:lstStyle/>
          <a:p>
            <a:pPr marL="360000" indent="-360000">
              <a:lnSpc>
                <a:spcPct val="100000"/>
              </a:lnSpc>
              <a:spcBef>
                <a:spcPct val="0"/>
              </a:spcBef>
              <a:spcAft>
                <a:spcPts val="1100"/>
              </a:spcAft>
              <a:buFont typeface="Arial" panose="020B0604020202020204" pitchFamily="34" charset="0"/>
              <a:buChar char="•"/>
            </a:pPr>
            <a:r>
              <a:rPr lang="en-CA" altLang="en-US" dirty="0">
                <a:latin typeface="Arial" panose="020B0604020202020204" pitchFamily="34" charset="0"/>
                <a:cs typeface="Arial" panose="020B0604020202020204" pitchFamily="34" charset="0"/>
              </a:rPr>
              <a:t>Enrolment in Fall semester:</a:t>
            </a:r>
          </a:p>
          <a:p>
            <a:pPr marL="760050" lvl="1" indent="-360000">
              <a:lnSpc>
                <a:spcPct val="100000"/>
              </a:lnSpc>
              <a:spcBef>
                <a:spcPct val="0"/>
              </a:spcBef>
              <a:spcAft>
                <a:spcPts val="1100"/>
              </a:spcAft>
              <a:buFont typeface="Courier New" panose="02070309020205020404" pitchFamily="49" charset="0"/>
              <a:buChar char="o"/>
            </a:pPr>
            <a:r>
              <a:rPr lang="en-CA" altLang="en-US" sz="2000" dirty="0">
                <a:latin typeface="Arial" panose="020B0604020202020204" pitchFamily="34" charset="0"/>
                <a:cs typeface="Arial" panose="020B0604020202020204" pitchFamily="34" charset="0"/>
              </a:rPr>
              <a:t>687 undergraduates</a:t>
            </a:r>
          </a:p>
          <a:p>
            <a:pPr marL="760050" lvl="2" indent="-360000">
              <a:lnSpc>
                <a:spcPct val="100000"/>
              </a:lnSpc>
              <a:spcBef>
                <a:spcPct val="0"/>
              </a:spcBef>
              <a:spcAft>
                <a:spcPts val="1100"/>
              </a:spcAft>
              <a:buFont typeface="Courier New" panose="02070309020205020404" pitchFamily="49" charset="0"/>
              <a:buChar char="o"/>
            </a:pPr>
            <a:r>
              <a:rPr lang="en-CA" altLang="en-US" sz="2000" dirty="0">
                <a:latin typeface="Arial" panose="020B0604020202020204" pitchFamily="34" charset="0"/>
                <a:cs typeface="Arial" panose="020B0604020202020204" pitchFamily="34" charset="0"/>
              </a:rPr>
              <a:t>163 graduate students: 21 PhD and 142 MSc (30 Thesis-based, 9 Project-based, 99 Course-based and 4 Co-op)</a:t>
            </a:r>
          </a:p>
          <a:p>
            <a:r>
              <a:rPr lang="en-US" dirty="0"/>
              <a:t>Faculty:</a:t>
            </a:r>
          </a:p>
          <a:p>
            <a:pPr lvl="1">
              <a:buFont typeface="Courier New" panose="02070309020205020404" pitchFamily="49" charset="0"/>
              <a:buChar char="o"/>
            </a:pPr>
            <a:r>
              <a:rPr lang="en-US" dirty="0"/>
              <a:t>X</a:t>
            </a:r>
          </a:p>
          <a:p>
            <a:pPr lvl="1">
              <a:buFont typeface="Courier New" panose="02070309020205020404" pitchFamily="49" charset="0"/>
              <a:buChar char="o"/>
            </a:pPr>
            <a:r>
              <a:rPr lang="en-US" dirty="0"/>
              <a:t>Y</a:t>
            </a:r>
          </a:p>
          <a:p>
            <a:pPr lvl="1">
              <a:buFont typeface="Courier New" panose="02070309020205020404" pitchFamily="49" charset="0"/>
              <a:buChar char="o"/>
            </a:pPr>
            <a:r>
              <a:rPr lang="en-US" dirty="0"/>
              <a:t>Z</a:t>
            </a:r>
          </a:p>
        </p:txBody>
      </p:sp>
      <p:sp>
        <p:nvSpPr>
          <p:cNvPr id="3" name="Text Placeholder 2">
            <a:extLst>
              <a:ext uri="{FF2B5EF4-FFF2-40B4-BE49-F238E27FC236}">
                <a16:creationId xmlns:a16="http://schemas.microsoft.com/office/drawing/2014/main" id="{1DCA467D-1420-C84A-B908-B666DA106703}"/>
              </a:ext>
            </a:extLst>
          </p:cNvPr>
          <p:cNvSpPr>
            <a:spLocks noGrp="1"/>
          </p:cNvSpPr>
          <p:nvPr>
            <p:ph type="body" sz="quarter" idx="12"/>
          </p:nvPr>
        </p:nvSpPr>
        <p:spPr/>
        <p:txBody>
          <a:bodyPr/>
          <a:lstStyle/>
          <a:p>
            <a:r>
              <a:rPr lang="en-US" dirty="0"/>
              <a:t>CURRENTLY</a:t>
            </a:r>
          </a:p>
        </p:txBody>
      </p:sp>
      <p:sp>
        <p:nvSpPr>
          <p:cNvPr id="4" name="Slide Number Placeholder 3">
            <a:extLst>
              <a:ext uri="{FF2B5EF4-FFF2-40B4-BE49-F238E27FC236}">
                <a16:creationId xmlns:a16="http://schemas.microsoft.com/office/drawing/2014/main" id="{6272E9CD-3A65-AC4C-B316-6B82C818A187}"/>
              </a:ext>
            </a:extLst>
          </p:cNvPr>
          <p:cNvSpPr>
            <a:spLocks noGrp="1"/>
          </p:cNvSpPr>
          <p:nvPr>
            <p:ph type="sldNum" sz="quarter" idx="13"/>
          </p:nvPr>
        </p:nvSpPr>
        <p:spPr/>
        <p:txBody>
          <a:bodyPr/>
          <a:lstStyle/>
          <a:p>
            <a:fld id="{2BE30940-90E4-9849-971D-283BA12C28A3}" type="slidenum">
              <a:rPr lang="en-CA" altLang="en-US" smtClean="0"/>
              <a:pPr/>
              <a:t>5</a:t>
            </a:fld>
            <a:endParaRPr lang="en-CA" altLang="en-US"/>
          </a:p>
        </p:txBody>
      </p:sp>
    </p:spTree>
    <p:extLst>
      <p:ext uri="{BB962C8B-B14F-4D97-AF65-F5344CB8AC3E}">
        <p14:creationId xmlns:p14="http://schemas.microsoft.com/office/powerpoint/2010/main" val="2259411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E7D21D-A5F5-BF40-83B6-5104602D0FC9}"/>
              </a:ext>
            </a:extLst>
          </p:cNvPr>
          <p:cNvSpPr>
            <a:spLocks noGrp="1"/>
          </p:cNvSpPr>
          <p:nvPr>
            <p:ph type="body" sz="quarter" idx="11"/>
          </p:nvPr>
        </p:nvSpPr>
        <p:spPr/>
        <p:txBody>
          <a:bodyPr/>
          <a:lstStyle/>
          <a:p>
            <a:pPr marL="0" indent="0">
              <a:lnSpc>
                <a:spcPct val="100000"/>
              </a:lnSpc>
              <a:spcBef>
                <a:spcPct val="0"/>
              </a:spcBef>
              <a:spcAft>
                <a:spcPts val="1100"/>
              </a:spcAft>
              <a:buNone/>
            </a:pPr>
            <a:r>
              <a:rPr lang="en-US" sz="3200" dirty="0"/>
              <a:t>To learn to program a computer:</a:t>
            </a:r>
          </a:p>
          <a:p>
            <a:pPr>
              <a:lnSpc>
                <a:spcPct val="100000"/>
              </a:lnSpc>
              <a:spcBef>
                <a:spcPct val="0"/>
              </a:spcBef>
              <a:spcAft>
                <a:spcPts val="1100"/>
              </a:spcAft>
            </a:pPr>
            <a:r>
              <a:rPr lang="en-US" sz="3200" dirty="0"/>
              <a:t>Not the choice to drive a car, but not know how to fix it</a:t>
            </a:r>
          </a:p>
          <a:p>
            <a:pPr>
              <a:lnSpc>
                <a:spcPct val="100000"/>
              </a:lnSpc>
              <a:spcBef>
                <a:spcPct val="0"/>
              </a:spcBef>
              <a:spcAft>
                <a:spcPts val="1100"/>
              </a:spcAft>
            </a:pPr>
            <a:r>
              <a:rPr lang="en-US" sz="3200" dirty="0"/>
              <a:t>The choice is to be a passenger, but not know how to drive the car anywhere</a:t>
            </a:r>
          </a:p>
        </p:txBody>
      </p:sp>
      <p:sp>
        <p:nvSpPr>
          <p:cNvPr id="3" name="Text Placeholder 2">
            <a:extLst>
              <a:ext uri="{FF2B5EF4-FFF2-40B4-BE49-F238E27FC236}">
                <a16:creationId xmlns:a16="http://schemas.microsoft.com/office/drawing/2014/main" id="{1DCA467D-1420-C84A-B908-B666DA106703}"/>
              </a:ext>
            </a:extLst>
          </p:cNvPr>
          <p:cNvSpPr>
            <a:spLocks noGrp="1"/>
          </p:cNvSpPr>
          <p:nvPr>
            <p:ph type="body" sz="quarter" idx="12"/>
          </p:nvPr>
        </p:nvSpPr>
        <p:spPr>
          <a:xfrm>
            <a:off x="675234" y="734000"/>
            <a:ext cx="8067933" cy="820738"/>
          </a:xfrm>
        </p:spPr>
        <p:txBody>
          <a:bodyPr/>
          <a:lstStyle/>
          <a:p>
            <a:r>
              <a:rPr lang="en-US" dirty="0"/>
              <a:t>PROGRAM </a:t>
            </a:r>
            <a:r>
              <a:rPr lang="en-US" sz="2000" dirty="0"/>
              <a:t>OR</a:t>
            </a:r>
            <a:r>
              <a:rPr lang="en-US" dirty="0"/>
              <a:t> BE PROGRAMMED</a:t>
            </a:r>
          </a:p>
        </p:txBody>
      </p:sp>
      <p:sp>
        <p:nvSpPr>
          <p:cNvPr id="4" name="Slide Number Placeholder 3">
            <a:extLst>
              <a:ext uri="{FF2B5EF4-FFF2-40B4-BE49-F238E27FC236}">
                <a16:creationId xmlns:a16="http://schemas.microsoft.com/office/drawing/2014/main" id="{6272E9CD-3A65-AC4C-B316-6B82C818A187}"/>
              </a:ext>
            </a:extLst>
          </p:cNvPr>
          <p:cNvSpPr>
            <a:spLocks noGrp="1"/>
          </p:cNvSpPr>
          <p:nvPr>
            <p:ph type="sldNum" sz="quarter" idx="13"/>
          </p:nvPr>
        </p:nvSpPr>
        <p:spPr/>
        <p:txBody>
          <a:bodyPr/>
          <a:lstStyle/>
          <a:p>
            <a:fld id="{2BE30940-90E4-9849-971D-283BA12C28A3}" type="slidenum">
              <a:rPr lang="en-CA" altLang="en-US" smtClean="0"/>
              <a:pPr/>
              <a:t>6</a:t>
            </a:fld>
            <a:endParaRPr lang="en-CA" altLang="en-US"/>
          </a:p>
        </p:txBody>
      </p:sp>
    </p:spTree>
    <p:extLst>
      <p:ext uri="{BB962C8B-B14F-4D97-AF65-F5344CB8AC3E}">
        <p14:creationId xmlns:p14="http://schemas.microsoft.com/office/powerpoint/2010/main" val="2897869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452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227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900AAC2-D0A8-124A-88B2-0CAEC0837693}"/>
              </a:ext>
            </a:extLst>
          </p:cNvPr>
          <p:cNvSpPr>
            <a:spLocks noGrp="1"/>
          </p:cNvSpPr>
          <p:nvPr>
            <p:ph type="title"/>
          </p:nvPr>
        </p:nvSpPr>
        <p:spPr bwMode="auto">
          <a:xfrm>
            <a:off x="1143000" y="457200"/>
            <a:ext cx="6705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Asimov’s Laws (1942)</a:t>
            </a:r>
          </a:p>
        </p:txBody>
      </p:sp>
      <p:sp>
        <p:nvSpPr>
          <p:cNvPr id="3" name="Content Placeholder 2">
            <a:extLst>
              <a:ext uri="{FF2B5EF4-FFF2-40B4-BE49-F238E27FC236}">
                <a16:creationId xmlns:a16="http://schemas.microsoft.com/office/drawing/2014/main" id="{6D268883-C3E8-684C-95C5-46EE97B31175}"/>
              </a:ext>
            </a:extLst>
          </p:cNvPr>
          <p:cNvSpPr>
            <a:spLocks noGrp="1"/>
          </p:cNvSpPr>
          <p:nvPr>
            <p:ph idx="1"/>
          </p:nvPr>
        </p:nvSpPr>
        <p:spPr/>
        <p:txBody>
          <a:bodyPr vert="horz" wrap="square" lIns="91440" tIns="45720" rIns="91440" bIns="45720" numCol="1" anchor="t" anchorCtr="0" compatLnSpc="1">
            <a:prstTxWarp prst="textNoShape">
              <a:avLst/>
            </a:prstTxWarp>
          </a:bodyPr>
          <a:lstStyle/>
          <a:p>
            <a:pPr marL="514350" indent="-514350"/>
            <a:r>
              <a:rPr lang="en-US" altLang="en-US" sz="2400"/>
              <a:t>0: A robot may not injure humanity, or, through inaction, allow humanity to come to harm.  (1985)</a:t>
            </a:r>
          </a:p>
          <a:p>
            <a:pPr marL="514350" indent="-514350"/>
            <a:r>
              <a:rPr lang="en-US" altLang="en-US" sz="2400"/>
              <a:t>1: A robot may not injure a human being, or, through inaction, allow a human being to come to harm. </a:t>
            </a:r>
          </a:p>
          <a:p>
            <a:pPr marL="514350" indent="-514350"/>
            <a:r>
              <a:rPr lang="en-US" altLang="en-US" sz="2400"/>
              <a:t>2: A robot must obey the orders given it by human beings except where such orders would conflict with the First Law. </a:t>
            </a:r>
          </a:p>
          <a:p>
            <a:pPr marL="514350" indent="-514350"/>
            <a:r>
              <a:rPr lang="en-US" altLang="en-US" sz="2400"/>
              <a:t>3: A robot must protect its own existence as long as such protection does not conflict with the First or Second Law.</a:t>
            </a:r>
          </a:p>
          <a:p>
            <a:pPr marL="514350" indent="-514350"/>
            <a:endParaRPr lang="en-US" altLang="en-US" sz="2400"/>
          </a:p>
        </p:txBody>
      </p:sp>
    </p:spTree>
    <p:extLst>
      <p:ext uri="{BB962C8B-B14F-4D97-AF65-F5344CB8AC3E}">
        <p14:creationId xmlns:p14="http://schemas.microsoft.com/office/powerpoint/2010/main" val="1559683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2116</TotalTime>
  <Words>4796</Words>
  <Application>Microsoft Macintosh PowerPoint</Application>
  <PresentationFormat>On-screen Show (4:3)</PresentationFormat>
  <Paragraphs>275</Paragraphs>
  <Slides>33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MS PGothic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Asimov’s Laws (1942)</vt:lpstr>
      <vt:lpstr>Raskin’s Laws </vt:lpstr>
      <vt:lpstr>Licklider’s Symbiosis (1960)</vt:lpstr>
      <vt:lpstr>Licklider’s Symbiosis</vt:lpstr>
      <vt:lpstr>Licklider’s Symbiosis</vt:lpstr>
      <vt:lpstr>Brainstorming Activity </vt:lpstr>
      <vt:lpstr>What is information technology?</vt:lpstr>
      <vt:lpstr>Why study computing?</vt:lpstr>
      <vt:lpstr>Why study computing?</vt:lpstr>
      <vt:lpstr>PowerPoint Presentation</vt:lpstr>
      <vt:lpstr>PowerPoint Presentation</vt:lpstr>
      <vt:lpstr>IT’s collaborative!</vt:lpstr>
      <vt:lpstr>IT’s creative!</vt:lpstr>
      <vt:lpstr>IT’s a Growth Sector</vt:lpstr>
      <vt:lpstr>CS/IT Jobs Benefit Society</vt:lpstr>
      <vt:lpstr>PowerPoint Presentation</vt:lpstr>
      <vt:lpstr>Healthcare + CS/IT = Something for everyone</vt:lpstr>
      <vt:lpstr>Healthcare + CS/IT = Something for everyone</vt:lpstr>
      <vt:lpstr>Science + CS/IT = Something for everyone</vt:lpstr>
      <vt:lpstr>Criminal Justice + CS/IT=</vt:lpstr>
      <vt:lpstr>Humanities/Social Science + CS/IT=</vt:lpstr>
      <vt:lpstr>Education + CS/IT=</vt:lpstr>
      <vt:lpstr>Business + CS/IT=</vt:lpstr>
      <vt:lpstr>Here’s some advice…</vt:lpstr>
      <vt:lpstr>Learn more!</vt:lpstr>
    </vt:vector>
  </TitlesOfParts>
  <Company>BravoTango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BravoTango Dev</dc:creator>
  <cp:lastModifiedBy>Microsoft Office User</cp:lastModifiedBy>
  <cp:revision>73</cp:revision>
  <dcterms:created xsi:type="dcterms:W3CDTF">2017-08-29T20:29:50Z</dcterms:created>
  <dcterms:modified xsi:type="dcterms:W3CDTF">2019-02-28T05:16:29Z</dcterms:modified>
</cp:coreProperties>
</file>